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sldIdLst>
    <p:sldId id="256" r:id="rId2"/>
    <p:sldId id="280" r:id="rId3"/>
    <p:sldId id="258" r:id="rId4"/>
    <p:sldId id="265" r:id="rId5"/>
    <p:sldId id="264" r:id="rId6"/>
    <p:sldId id="259" r:id="rId7"/>
    <p:sldId id="260" r:id="rId8"/>
    <p:sldId id="261" r:id="rId9"/>
    <p:sldId id="263" r:id="rId10"/>
    <p:sldId id="274" r:id="rId11"/>
    <p:sldId id="282" r:id="rId12"/>
    <p:sldId id="266" r:id="rId13"/>
    <p:sldId id="267" r:id="rId14"/>
    <p:sldId id="268" r:id="rId15"/>
    <p:sldId id="278" r:id="rId16"/>
    <p:sldId id="269" r:id="rId17"/>
    <p:sldId id="271" r:id="rId18"/>
    <p:sldId id="270" r:id="rId19"/>
    <p:sldId id="272" r:id="rId20"/>
    <p:sldId id="275" r:id="rId21"/>
    <p:sldId id="276" r:id="rId22"/>
    <p:sldId id="277" r:id="rId23"/>
    <p:sldId id="279" r:id="rId24"/>
    <p:sldId id="281"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FB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54"/>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embeddings/oleObject6.bin"/><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7.bin"/><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kk-KZ"/>
              <a:t>Сіз бала тәрбиелейсіз бе?</a:t>
            </a:r>
            <a:endParaRPr lang="ru-RU"/>
          </a:p>
        </c:rich>
      </c:tx>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ru-RU"/>
        </a:p>
      </c:txPr>
    </c:title>
    <c:autoTitleDeleted val="0"/>
    <c:plotArea>
      <c:layout>
        <c:manualLayout>
          <c:layoutTarget val="inner"/>
          <c:xMode val="edge"/>
          <c:yMode val="edge"/>
          <c:x val="5.2729207677165352E-2"/>
          <c:y val="9.7429681506540258E-2"/>
          <c:w val="0.93633329232283469"/>
          <c:h val="0.75640429648103502"/>
        </c:manualLayout>
      </c:layout>
      <c:barChart>
        <c:barDir val="col"/>
        <c:grouping val="clustered"/>
        <c:varyColors val="0"/>
        <c:ser>
          <c:idx val="0"/>
          <c:order val="0"/>
          <c:tx>
            <c:strRef>
              <c:f>Лист1!$B$1</c:f>
              <c:strCache>
                <c:ptCount val="1"/>
                <c:pt idx="0">
                  <c:v>Ряд 1</c:v>
                </c:pt>
              </c:strCache>
            </c:strRef>
          </c:tx>
          <c:spPr>
            <a:gradFill rotWithShape="1">
              <a:gsLst>
                <a:gs pos="0">
                  <a:schemeClr val="accent6">
                    <a:tint val="94000"/>
                    <a:satMod val="100000"/>
                    <a:lumMod val="108000"/>
                  </a:schemeClr>
                </a:gs>
                <a:gs pos="50000">
                  <a:schemeClr val="accent6">
                    <a:tint val="98000"/>
                    <a:shade val="100000"/>
                    <a:satMod val="100000"/>
                    <a:lumMod val="100000"/>
                  </a:schemeClr>
                </a:gs>
                <a:gs pos="100000">
                  <a:schemeClr val="accent6">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c:spPr>
          <c:invertIfNegative val="0"/>
          <c:dPt>
            <c:idx val="1"/>
            <c:invertIfNegative val="0"/>
            <c:bubble3D val="0"/>
            <c:spPr>
              <a:solidFill>
                <a:srgbClr val="FF0000"/>
              </a:soli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Лист1!$A$2:$A$5</c:f>
              <c:strCache>
                <c:ptCount val="2"/>
                <c:pt idx="0">
                  <c:v>ия</c:v>
                </c:pt>
                <c:pt idx="1">
                  <c:v>жоқ</c:v>
                </c:pt>
              </c:strCache>
            </c:strRef>
          </c:cat>
          <c:val>
            <c:numRef>
              <c:f>Лист1!$B$2:$B$5</c:f>
              <c:numCache>
                <c:formatCode>General</c:formatCode>
                <c:ptCount val="4"/>
                <c:pt idx="0">
                  <c:v>13</c:v>
                </c:pt>
                <c:pt idx="1">
                  <c:v>17</c:v>
                </c:pt>
              </c:numCache>
            </c:numRef>
          </c:val>
        </c:ser>
        <c:ser>
          <c:idx val="1"/>
          <c:order val="1"/>
          <c:tx>
            <c:strRef>
              <c:f>Лист1!$C$1</c:f>
              <c:strCache>
                <c:ptCount val="1"/>
                <c:pt idx="0">
                  <c:v>Столбец2</c:v>
                </c:pt>
              </c:strCache>
            </c:strRef>
          </c:tx>
          <c:spPr>
            <a:gradFill rotWithShape="1">
              <a:gsLst>
                <a:gs pos="0">
                  <a:schemeClr val="accent5">
                    <a:tint val="94000"/>
                    <a:satMod val="100000"/>
                    <a:lumMod val="108000"/>
                  </a:schemeClr>
                </a:gs>
                <a:gs pos="50000">
                  <a:schemeClr val="accent5">
                    <a:tint val="98000"/>
                    <a:shade val="100000"/>
                    <a:satMod val="100000"/>
                    <a:lumMod val="100000"/>
                  </a:schemeClr>
                </a:gs>
                <a:gs pos="100000">
                  <a:schemeClr val="accent5">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Лист1!$A$2:$A$5</c:f>
              <c:strCache>
                <c:ptCount val="2"/>
                <c:pt idx="0">
                  <c:v>ия</c:v>
                </c:pt>
                <c:pt idx="1">
                  <c:v>жоқ</c:v>
                </c:pt>
              </c:strCache>
            </c:strRef>
          </c:cat>
          <c:val>
            <c:numRef>
              <c:f>Лист1!$C$2:$C$5</c:f>
              <c:numCache>
                <c:formatCode>General</c:formatCode>
                <c:ptCount val="4"/>
              </c:numCache>
            </c:numRef>
          </c:val>
        </c:ser>
        <c:ser>
          <c:idx val="2"/>
          <c:order val="2"/>
          <c:tx>
            <c:strRef>
              <c:f>Лист1!$D$1</c:f>
              <c:strCache>
                <c:ptCount val="1"/>
                <c:pt idx="0">
                  <c:v>Столбец1</c:v>
                </c:pt>
              </c:strCache>
            </c:strRef>
          </c:tx>
          <c:spPr>
            <a:gradFill rotWithShape="1">
              <a:gsLst>
                <a:gs pos="0">
                  <a:schemeClr val="accent4">
                    <a:tint val="94000"/>
                    <a:satMod val="100000"/>
                    <a:lumMod val="108000"/>
                  </a:schemeClr>
                </a:gs>
                <a:gs pos="50000">
                  <a:schemeClr val="accent4">
                    <a:tint val="98000"/>
                    <a:shade val="100000"/>
                    <a:satMod val="100000"/>
                    <a:lumMod val="100000"/>
                  </a:schemeClr>
                </a:gs>
                <a:gs pos="100000">
                  <a:schemeClr val="accent4">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Лист1!$A$2:$A$5</c:f>
              <c:strCache>
                <c:ptCount val="2"/>
                <c:pt idx="0">
                  <c:v>ия</c:v>
                </c:pt>
                <c:pt idx="1">
                  <c:v>жоқ</c:v>
                </c:pt>
              </c:strCache>
            </c:strRef>
          </c:cat>
          <c:val>
            <c:numRef>
              <c:f>Лист1!$D$2:$D$5</c:f>
              <c:numCache>
                <c:formatCode>General</c:formatCode>
                <c:ptCount val="4"/>
              </c:numCache>
            </c:numRef>
          </c:val>
        </c:ser>
        <c:dLbls>
          <c:dLblPos val="inEnd"/>
          <c:showLegendKey val="0"/>
          <c:showVal val="1"/>
          <c:showCatName val="0"/>
          <c:showSerName val="0"/>
          <c:showPercent val="0"/>
          <c:showBubbleSize val="0"/>
        </c:dLbls>
        <c:gapWidth val="100"/>
        <c:overlap val="-24"/>
        <c:axId val="176443592"/>
        <c:axId val="176443984"/>
      </c:barChart>
      <c:catAx>
        <c:axId val="17644359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ru-RU"/>
          </a:p>
        </c:txPr>
        <c:crossAx val="176443984"/>
        <c:crosses val="autoZero"/>
        <c:auto val="1"/>
        <c:lblAlgn val="ctr"/>
        <c:lblOffset val="100"/>
        <c:noMultiLvlLbl val="0"/>
      </c:catAx>
      <c:valAx>
        <c:axId val="17644398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ru-RU"/>
          </a:p>
        </c:txPr>
        <c:crossAx val="176443592"/>
        <c:crosses val="autoZero"/>
        <c:crossBetween val="between"/>
      </c:valAx>
      <c:spPr>
        <a:solidFill>
          <a:srgbClr val="92D050"/>
        </a:solidFill>
        <a:ln>
          <a:solidFill>
            <a:schemeClr val="accent6">
              <a:lumMod val="50000"/>
            </a:schemeClr>
          </a:solid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kk-KZ" dirty="0" smtClean="0"/>
              <a:t>Болашақта</a:t>
            </a:r>
            <a:r>
              <a:rPr lang="kk-KZ" baseline="0" dirty="0" smtClean="0"/>
              <a:t> бала асырап алу туралы ойыңыз бар ма?</a:t>
            </a:r>
            <a:endParaRPr lang="ru-RU" dirty="0"/>
          </a:p>
        </c:rich>
      </c:tx>
      <c:layout>
        <c:manualLayout>
          <c:xMode val="edge"/>
          <c:yMode val="edge"/>
          <c:x val="0.12541102133806664"/>
          <c:y val="4.1121697646861979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Продажи</c:v>
                </c:pt>
              </c:strCache>
            </c:strRef>
          </c:tx>
          <c:dPt>
            <c:idx val="0"/>
            <c:bubble3D val="0"/>
            <c:spPr>
              <a:solidFill>
                <a:srgbClr val="00B0F0"/>
              </a:solidFill>
              <a:ln>
                <a:noFill/>
              </a:ln>
              <a:effectLst>
                <a:outerShdw blurRad="254000" sx="102000" sy="102000" algn="ctr" rotWithShape="0">
                  <a:prstClr val="black">
                    <a:alpha val="20000"/>
                  </a:prstClr>
                </a:outerShdw>
              </a:effectLst>
            </c:spPr>
          </c:dPt>
          <c:dPt>
            <c:idx val="1"/>
            <c:bubble3D val="0"/>
            <c:spPr>
              <a:solidFill>
                <a:srgbClr val="FFFF00"/>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Лист1!$A$2:$A$5</c:f>
              <c:strCache>
                <c:ptCount val="3"/>
                <c:pt idx="0">
                  <c:v>Ия, келешекте бала асырағым келеді</c:v>
                </c:pt>
                <c:pt idx="1">
                  <c:v>Жоқ</c:v>
                </c:pt>
                <c:pt idx="2">
                  <c:v>Мен өз баламды асырап алғанмын</c:v>
                </c:pt>
              </c:strCache>
            </c:strRef>
          </c:cat>
          <c:val>
            <c:numRef>
              <c:f>Лист1!$B$2:$B$5</c:f>
              <c:numCache>
                <c:formatCode>General</c:formatCode>
                <c:ptCount val="4"/>
                <c:pt idx="0">
                  <c:v>10</c:v>
                </c:pt>
                <c:pt idx="1">
                  <c:v>20</c:v>
                </c:pt>
                <c:pt idx="2">
                  <c:v>0</c:v>
                </c:pt>
              </c:numCache>
            </c:numRef>
          </c:val>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3"/>
        <c:delete val="1"/>
      </c:legendEntry>
      <c:layout>
        <c:manualLayout>
          <c:xMode val="edge"/>
          <c:yMode val="edge"/>
          <c:x val="0.57654820961949427"/>
          <c:y val="0.23820039553814243"/>
          <c:w val="0.41546891187394513"/>
          <c:h val="0.41434617135260954"/>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ru-RU"/>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ru-RU" dirty="0" err="1" smtClean="0"/>
              <a:t>Мүмкіндігіңіз</a:t>
            </a:r>
            <a:r>
              <a:rPr lang="ru-RU" dirty="0" smtClean="0"/>
              <a:t> </a:t>
            </a:r>
            <a:r>
              <a:rPr lang="ru-RU" dirty="0" err="1" smtClean="0"/>
              <a:t>болса</a:t>
            </a:r>
            <a:r>
              <a:rPr lang="ru-RU" dirty="0" smtClean="0"/>
              <a:t> </a:t>
            </a:r>
            <a:r>
              <a:rPr lang="ru-RU" dirty="0" err="1" smtClean="0"/>
              <a:t>мүгедек</a:t>
            </a:r>
            <a:r>
              <a:rPr lang="ru-RU" dirty="0" smtClean="0"/>
              <a:t> </a:t>
            </a:r>
            <a:r>
              <a:rPr lang="ru-RU" dirty="0" err="1" smtClean="0"/>
              <a:t>немесе</a:t>
            </a:r>
            <a:r>
              <a:rPr lang="ru-RU" dirty="0" smtClean="0"/>
              <a:t> </a:t>
            </a:r>
            <a:r>
              <a:rPr lang="ru-RU" dirty="0" err="1" smtClean="0"/>
              <a:t>кемтар</a:t>
            </a:r>
            <a:r>
              <a:rPr lang="ru-RU" dirty="0" smtClean="0"/>
              <a:t> </a:t>
            </a:r>
            <a:r>
              <a:rPr lang="ru-RU" dirty="0" err="1" smtClean="0"/>
              <a:t>баланы</a:t>
            </a:r>
            <a:r>
              <a:rPr lang="ru-RU" dirty="0" smtClean="0"/>
              <a:t> асырап </a:t>
            </a:r>
            <a:r>
              <a:rPr lang="ru-RU" dirty="0" err="1" smtClean="0"/>
              <a:t>алушы</a:t>
            </a:r>
            <a:r>
              <a:rPr lang="ru-RU" dirty="0" smtClean="0"/>
              <a:t> </a:t>
            </a:r>
            <a:r>
              <a:rPr lang="ru-RU" dirty="0" err="1" smtClean="0"/>
              <a:t>ма</a:t>
            </a:r>
            <a:r>
              <a:rPr lang="ru-RU" dirty="0" smtClean="0"/>
              <a:t> </a:t>
            </a:r>
            <a:r>
              <a:rPr lang="ru-RU" dirty="0" err="1" smtClean="0"/>
              <a:t>едіңіз</a:t>
            </a:r>
            <a:r>
              <a:rPr lang="ru-RU" dirty="0" smtClean="0"/>
              <a:t>?</a:t>
            </a:r>
            <a:endParaRPr lang="ru-RU" dirty="0"/>
          </a:p>
        </c:rich>
      </c:tx>
      <c:layout>
        <c:manualLayout>
          <c:xMode val="edge"/>
          <c:yMode val="edge"/>
          <c:x val="0.16362731955629614"/>
          <c:y val="2.4137383142755705E-2"/>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Лист1!$B$1</c:f>
              <c:strCache>
                <c:ptCount val="1"/>
                <c:pt idx="0">
                  <c:v>Ряд 1</c:v>
                </c:pt>
              </c:strCache>
            </c:strRef>
          </c:tx>
          <c:spPr>
            <a:gradFill rotWithShape="1">
              <a:gsLst>
                <a:gs pos="0">
                  <a:schemeClr val="accent1">
                    <a:tint val="94000"/>
                    <a:satMod val="100000"/>
                    <a:lumMod val="108000"/>
                  </a:schemeClr>
                </a:gs>
                <a:gs pos="50000">
                  <a:schemeClr val="accent1">
                    <a:tint val="98000"/>
                    <a:shade val="100000"/>
                    <a:satMod val="100000"/>
                    <a:lumMod val="100000"/>
                  </a:schemeClr>
                </a:gs>
                <a:gs pos="100000">
                  <a:schemeClr val="accent1">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c:spPr>
          <c:invertIfNegative val="0"/>
          <c:cat>
            <c:strRef>
              <c:f>Лист1!$A$2:$A$5</c:f>
              <c:strCache>
                <c:ptCount val="2"/>
                <c:pt idx="0">
                  <c:v>ия</c:v>
                </c:pt>
                <c:pt idx="1">
                  <c:v>жоқ</c:v>
                </c:pt>
              </c:strCache>
            </c:strRef>
          </c:cat>
          <c:val>
            <c:numRef>
              <c:f>Лист1!$B$2:$B$5</c:f>
              <c:numCache>
                <c:formatCode>General</c:formatCode>
                <c:ptCount val="4"/>
                <c:pt idx="0">
                  <c:v>20</c:v>
                </c:pt>
                <c:pt idx="1">
                  <c:v>10</c:v>
                </c:pt>
              </c:numCache>
            </c:numRef>
          </c:val>
        </c:ser>
        <c:ser>
          <c:idx val="1"/>
          <c:order val="1"/>
          <c:tx>
            <c:strRef>
              <c:f>Лист1!$C$1</c:f>
              <c:strCache>
                <c:ptCount val="1"/>
                <c:pt idx="0">
                  <c:v>Столбец2</c:v>
                </c:pt>
              </c:strCache>
            </c:strRef>
          </c:tx>
          <c:spPr>
            <a:gradFill rotWithShape="1">
              <a:gsLst>
                <a:gs pos="0">
                  <a:schemeClr val="accent2">
                    <a:tint val="94000"/>
                    <a:satMod val="100000"/>
                    <a:lumMod val="108000"/>
                  </a:schemeClr>
                </a:gs>
                <a:gs pos="50000">
                  <a:schemeClr val="accent2">
                    <a:tint val="98000"/>
                    <a:shade val="100000"/>
                    <a:satMod val="100000"/>
                    <a:lumMod val="100000"/>
                  </a:schemeClr>
                </a:gs>
                <a:gs pos="100000">
                  <a:schemeClr val="accent2">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c:spPr>
          <c:invertIfNegative val="0"/>
          <c:cat>
            <c:strRef>
              <c:f>Лист1!$A$2:$A$5</c:f>
              <c:strCache>
                <c:ptCount val="2"/>
                <c:pt idx="0">
                  <c:v>ия</c:v>
                </c:pt>
                <c:pt idx="1">
                  <c:v>жоқ</c:v>
                </c:pt>
              </c:strCache>
            </c:strRef>
          </c:cat>
          <c:val>
            <c:numRef>
              <c:f>Лист1!$C$2:$C$5</c:f>
              <c:numCache>
                <c:formatCode>General</c:formatCode>
                <c:ptCount val="4"/>
              </c:numCache>
            </c:numRef>
          </c:val>
        </c:ser>
        <c:ser>
          <c:idx val="2"/>
          <c:order val="2"/>
          <c:tx>
            <c:strRef>
              <c:f>Лист1!$D$1</c:f>
              <c:strCache>
                <c:ptCount val="1"/>
                <c:pt idx="0">
                  <c:v>Столбец1</c:v>
                </c:pt>
              </c:strCache>
            </c:strRef>
          </c:tx>
          <c:spPr>
            <a:gradFill rotWithShape="1">
              <a:gsLst>
                <a:gs pos="0">
                  <a:schemeClr val="accent3">
                    <a:tint val="94000"/>
                    <a:satMod val="100000"/>
                    <a:lumMod val="108000"/>
                  </a:schemeClr>
                </a:gs>
                <a:gs pos="50000">
                  <a:schemeClr val="accent3">
                    <a:tint val="98000"/>
                    <a:shade val="100000"/>
                    <a:satMod val="100000"/>
                    <a:lumMod val="100000"/>
                  </a:schemeClr>
                </a:gs>
                <a:gs pos="100000">
                  <a:schemeClr val="accent3">
                    <a:shade val="72000"/>
                    <a:satMod val="120000"/>
                    <a:lumMod val="100000"/>
                  </a:schemeClr>
                </a:gs>
              </a:gsLst>
              <a:lin ang="5400000" scaled="0"/>
            </a:gradFill>
            <a:ln>
              <a:noFill/>
            </a:ln>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c:spPr>
          <c:invertIfNegative val="0"/>
          <c:cat>
            <c:strRef>
              <c:f>Лист1!$A$2:$A$5</c:f>
              <c:strCache>
                <c:ptCount val="2"/>
                <c:pt idx="0">
                  <c:v>ия</c:v>
                </c:pt>
                <c:pt idx="1">
                  <c:v>жоқ</c:v>
                </c:pt>
              </c:strCache>
            </c:strRef>
          </c:cat>
          <c:val>
            <c:numRef>
              <c:f>Лист1!$D$2:$D$5</c:f>
              <c:numCache>
                <c:formatCode>General</c:formatCode>
                <c:ptCount val="4"/>
              </c:numCache>
            </c:numRef>
          </c:val>
        </c:ser>
        <c:dLbls>
          <c:showLegendKey val="0"/>
          <c:showVal val="0"/>
          <c:showCatName val="0"/>
          <c:showSerName val="0"/>
          <c:showPercent val="0"/>
          <c:showBubbleSize val="0"/>
        </c:dLbls>
        <c:gapWidth val="150"/>
        <c:shape val="box"/>
        <c:axId val="178923952"/>
        <c:axId val="178924344"/>
        <c:axId val="0"/>
      </c:bar3DChart>
      <c:catAx>
        <c:axId val="1789239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ru-RU"/>
          </a:p>
        </c:txPr>
        <c:crossAx val="178924344"/>
        <c:crosses val="autoZero"/>
        <c:auto val="1"/>
        <c:lblAlgn val="ctr"/>
        <c:lblOffset val="100"/>
        <c:noMultiLvlLbl val="0"/>
      </c:catAx>
      <c:valAx>
        <c:axId val="178924344"/>
        <c:scaling>
          <c:orientation val="minMax"/>
        </c:scaling>
        <c:delete val="0"/>
        <c:axPos val="l"/>
        <c:majorGridlines>
          <c:spPr>
            <a:ln w="9525" cap="flat" cmpd="sng" algn="ctr">
              <a:solidFill>
                <a:schemeClr val="dk1">
                  <a:lumMod val="50000"/>
                  <a:lumOff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ru-RU"/>
          </a:p>
        </c:txPr>
        <c:crossAx val="178923952"/>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baseline="0">
                <a:solidFill>
                  <a:schemeClr val="tx1">
                    <a:lumMod val="65000"/>
                    <a:lumOff val="35000"/>
                  </a:schemeClr>
                </a:solidFill>
                <a:latin typeface="+mn-lt"/>
                <a:ea typeface="+mn-ea"/>
                <a:cs typeface="+mn-cs"/>
              </a:defRPr>
            </a:pPr>
            <a:r>
              <a:rPr lang="kk-KZ"/>
              <a:t>Сіздің бала асырап алуыңызға ештеңе кедергі жасамайды ма?</a:t>
            </a:r>
            <a:endParaRPr lang="ru-RU"/>
          </a:p>
        </c:rich>
      </c:tx>
      <c:layout>
        <c:manualLayout>
          <c:xMode val="edge"/>
          <c:yMode val="edge"/>
          <c:x val="0.17457270665361571"/>
          <c:y val="2.6470731461913886E-2"/>
        </c:manualLayout>
      </c:layout>
      <c:overlay val="0"/>
      <c:spPr>
        <a:noFill/>
        <a:ln>
          <a:noFill/>
        </a:ln>
        <a:effectLst/>
      </c:spPr>
      <c:txPr>
        <a:bodyPr rot="0" spcFirstLastPara="1" vertOverflow="ellipsis" vert="horz" wrap="square" anchor="ctr" anchorCtr="1"/>
        <a:lstStyle/>
        <a:p>
          <a:pPr>
            <a:defRPr sz="2200" b="1" i="0" u="none" strike="noStrike" kern="1200" cap="all" baseline="0">
              <a:solidFill>
                <a:schemeClr val="tx1">
                  <a:lumMod val="65000"/>
                  <a:lumOff val="35000"/>
                </a:schemeClr>
              </a:solidFill>
              <a:latin typeface="+mn-lt"/>
              <a:ea typeface="+mn-ea"/>
              <a:cs typeface="+mn-cs"/>
            </a:defRPr>
          </a:pPr>
          <a:endParaRPr lang="ru-RU"/>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Ряд 1</c:v>
                </c:pt>
              </c:strCache>
            </c:strRef>
          </c:tx>
          <c:spPr>
            <a:effectLst>
              <a:innerShdw blurRad="114300">
                <a:schemeClr val="accent5"/>
              </a:innerShdw>
            </a:effectLst>
          </c:spPr>
          <c:dPt>
            <c:idx val="0"/>
            <c:bubble3D val="0"/>
            <c:spPr>
              <a:solidFill>
                <a:srgbClr val="92D050"/>
              </a:solidFill>
              <a:ln w="19050">
                <a:solidFill>
                  <a:schemeClr val="accent1">
                    <a:lumMod val="75000"/>
                  </a:schemeClr>
                </a:solidFill>
              </a:ln>
              <a:effectLst>
                <a:innerShdw blurRad="114300">
                  <a:schemeClr val="accent5"/>
                </a:innerShdw>
              </a:effectLst>
              <a:scene3d>
                <a:camera prst="orthographicFront"/>
                <a:lightRig rig="threePt" dir="t"/>
              </a:scene3d>
              <a:sp3d contourW="19050" prstMaterial="flat">
                <a:contourClr>
                  <a:schemeClr val="accent1">
                    <a:lumMod val="75000"/>
                  </a:schemeClr>
                </a:contourClr>
              </a:sp3d>
            </c:spPr>
          </c:dPt>
          <c:dPt>
            <c:idx val="1"/>
            <c:bubble3D val="0"/>
            <c:spPr>
              <a:solidFill>
                <a:srgbClr val="FFC000"/>
              </a:solidFill>
              <a:ln w="19050">
                <a:solidFill>
                  <a:schemeClr val="accent2">
                    <a:lumMod val="75000"/>
                  </a:schemeClr>
                </a:solidFill>
              </a:ln>
              <a:effectLst>
                <a:innerShdw blurRad="114300">
                  <a:schemeClr val="accent5"/>
                </a:innerShdw>
              </a:effectLst>
              <a:scene3d>
                <a:camera prst="orthographicFront"/>
                <a:lightRig rig="threePt" dir="t"/>
              </a:scene3d>
              <a:sp3d contourW="19050" prstMaterial="flat">
                <a:contourClr>
                  <a:schemeClr val="accent2">
                    <a:lumMod val="75000"/>
                  </a:schemeClr>
                </a:contourClr>
              </a:sp3d>
            </c:spPr>
          </c:dPt>
          <c:dPt>
            <c:idx val="2"/>
            <c:bubble3D val="0"/>
            <c:spPr>
              <a:solidFill>
                <a:schemeClr val="accent3">
                  <a:alpha val="90000"/>
                </a:schemeClr>
              </a:solidFill>
              <a:ln w="19050">
                <a:solidFill>
                  <a:schemeClr val="accent3">
                    <a:lumMod val="75000"/>
                  </a:schemeClr>
                </a:solidFill>
              </a:ln>
              <a:effectLst>
                <a:innerShdw blurRad="114300">
                  <a:schemeClr val="accent5"/>
                </a:innerShdw>
              </a:effectLst>
              <a:scene3d>
                <a:camera prst="orthographicFront"/>
                <a:lightRig rig="threePt" dir="t"/>
              </a:scene3d>
              <a:sp3d contourW="19050" prstMaterial="flat">
                <a:contourClr>
                  <a:schemeClr val="accent3">
                    <a:lumMod val="75000"/>
                  </a:schemeClr>
                </a:contourClr>
              </a:sp3d>
            </c:spPr>
          </c:dPt>
          <c:dPt>
            <c:idx val="3"/>
            <c:bubble3D val="0"/>
            <c:spPr>
              <a:solidFill>
                <a:schemeClr val="accent4">
                  <a:alpha val="90000"/>
                </a:schemeClr>
              </a:solidFill>
              <a:ln w="19050">
                <a:solidFill>
                  <a:schemeClr val="accent4">
                    <a:lumMod val="75000"/>
                  </a:schemeClr>
                </a:solidFill>
              </a:ln>
              <a:effectLst>
                <a:innerShdw blurRad="114300">
                  <a:schemeClr val="accent5"/>
                </a:innerShdw>
              </a:effectLst>
              <a:scene3d>
                <a:camera prst="orthographicFront"/>
                <a:lightRig rig="threePt" dir="t"/>
              </a:scene3d>
              <a:sp3d contourW="19050" prstMaterial="flat">
                <a:contourClr>
                  <a:schemeClr val="accent4">
                    <a:lumMod val="75000"/>
                  </a:schemeClr>
                </a:contourClr>
              </a:sp3d>
            </c:spPr>
          </c:dPt>
          <c:dLbls>
            <c:dLbl>
              <c:idx val="0"/>
              <c:layout/>
              <c:tx>
                <c:rich>
                  <a:bodyPr rot="0" spcFirstLastPara="1" vertOverflow="clip" horzOverflow="clip" vert="horz" wrap="square" lIns="38100" tIns="19050" rIns="38100" bIns="19050" anchor="ctr" anchorCtr="1">
                    <a:spAutoFit/>
                  </a:bodyPr>
                  <a:lstStyle/>
                  <a:p>
                    <a:pPr>
                      <a:defRPr sz="1410" b="0" i="0" u="none" strike="noStrike" kern="1200" baseline="0">
                        <a:solidFill>
                          <a:schemeClr val="tx1"/>
                        </a:solidFill>
                        <a:effectLst/>
                        <a:latin typeface="+mn-lt"/>
                        <a:ea typeface="+mn-ea"/>
                        <a:cs typeface="+mn-cs"/>
                      </a:defRPr>
                    </a:pPr>
                    <a:fld id="{260CC346-0919-4D79-A522-22F9AC1AEAA5}" type="CATEGORYNAME">
                      <a:rPr lang="ru-RU" sz="1410" baseline="0" smtClean="0">
                        <a:solidFill>
                          <a:schemeClr val="tx1"/>
                        </a:solidFill>
                      </a:rPr>
                      <a:pPr>
                        <a:defRPr sz="1410">
                          <a:solidFill>
                            <a:schemeClr val="tx1"/>
                          </a:solidFill>
                        </a:defRPr>
                      </a:pPr>
                      <a:t>[ИМЯ КАТЕГОРИИ]</a:t>
                    </a:fld>
                    <a:r>
                      <a:rPr lang="ru-RU" sz="1410" baseline="0" dirty="0" smtClean="0">
                        <a:solidFill>
                          <a:schemeClr val="tx1"/>
                        </a:solidFill>
                      </a:rPr>
                      <a:t>,</a:t>
                    </a:r>
                    <a:r>
                      <a:rPr lang="ru-RU" sz="1410" baseline="0" dirty="0" err="1" smtClean="0">
                        <a:solidFill>
                          <a:schemeClr val="tx1"/>
                        </a:solidFill>
                      </a:rPr>
                      <a:t>жасамайды</a:t>
                    </a:r>
                  </a:p>
                </c:rich>
              </c:tx>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410" b="0" i="0" u="none" strike="noStrike" kern="1200" baseline="0">
                      <a:solidFill>
                        <a:schemeClr val="tx1"/>
                      </a:solidFill>
                      <a:effectLst/>
                      <a:latin typeface="+mn-lt"/>
                      <a:ea typeface="+mn-ea"/>
                      <a:cs typeface="+mn-cs"/>
                    </a:defRPr>
                  </a:pPr>
                  <a:endParaRPr lang="ru-RU"/>
                </a:p>
              </c:txPr>
              <c:dLblPos val="inEnd"/>
              <c:showLegendKey val="0"/>
              <c:showVal val="0"/>
              <c:showCatName val="1"/>
              <c:showSerName val="0"/>
              <c:showPercent val="0"/>
              <c:showBubbleSize val="0"/>
              <c:extLst>
                <c:ext xmlns:c15="http://schemas.microsoft.com/office/drawing/2012/chart" uri="{CE6537A1-D6FC-4f65-9D91-7224C49458BB}">
                  <c15:layout/>
                  <c15:dlblFieldTable/>
                  <c15:showDataLabelsRange val="0"/>
                </c:ext>
              </c:extLst>
            </c:dLbl>
            <c:dLbl>
              <c:idx val="1"/>
              <c:layout/>
              <c:tx>
                <c:rich>
                  <a:bodyPr rot="0" spcFirstLastPara="1" vertOverflow="clip" horzOverflow="clip" vert="horz" wrap="square" lIns="38100" tIns="19050" rIns="38100" bIns="19050" anchor="ctr" anchorCtr="1">
                    <a:spAutoFit/>
                  </a:bodyPr>
                  <a:lstStyle/>
                  <a:p>
                    <a:pPr>
                      <a:defRPr sz="1410" b="0" i="0" u="none" strike="noStrike" kern="1200" baseline="0">
                        <a:solidFill>
                          <a:schemeClr val="tx1"/>
                        </a:solidFill>
                        <a:effectLst/>
                        <a:latin typeface="+mn-lt"/>
                        <a:ea typeface="+mn-ea"/>
                        <a:cs typeface="+mn-cs"/>
                      </a:defRPr>
                    </a:pPr>
                    <a:fld id="{87407E26-83C6-4321-94D6-C3785630D2EF}" type="CATEGORYNAME">
                      <a:rPr lang="ru-RU" sz="1410" baseline="0" smtClean="0">
                        <a:solidFill>
                          <a:schemeClr val="tx1"/>
                        </a:solidFill>
                      </a:rPr>
                      <a:pPr>
                        <a:defRPr sz="1410">
                          <a:solidFill>
                            <a:schemeClr val="tx1"/>
                          </a:solidFill>
                        </a:defRPr>
                      </a:pPr>
                      <a:t>[ИМЯ КАТЕГОРИИ]</a:t>
                    </a:fld>
                    <a:r>
                      <a:rPr lang="ru-RU" sz="1410" baseline="0" dirty="0" smtClean="0">
                        <a:solidFill>
                          <a:schemeClr val="tx1"/>
                        </a:solidFill>
                      </a:rPr>
                      <a:t>,</a:t>
                    </a:r>
                    <a:r>
                      <a:rPr lang="ru-RU" sz="1410" baseline="0" dirty="0" err="1" smtClean="0">
                        <a:solidFill>
                          <a:schemeClr val="tx1"/>
                        </a:solidFill>
                      </a:rPr>
                      <a:t>жасайды</a:t>
                    </a:r>
                  </a:p>
                </c:rich>
              </c:tx>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410" b="0" i="0" u="none" strike="noStrike" kern="1200" baseline="0">
                      <a:solidFill>
                        <a:schemeClr val="tx1"/>
                      </a:solidFill>
                      <a:effectLst/>
                      <a:latin typeface="+mn-lt"/>
                      <a:ea typeface="+mn-ea"/>
                      <a:cs typeface="+mn-cs"/>
                    </a:defRPr>
                  </a:pPr>
                  <a:endParaRPr lang="ru-RU"/>
                </a:p>
              </c:txPr>
              <c:dLblPos val="inEnd"/>
              <c:showLegendKey val="0"/>
              <c:showVal val="0"/>
              <c:showCatName val="1"/>
              <c:showSerName val="0"/>
              <c:showPercent val="0"/>
              <c:showBubbleSize val="0"/>
              <c:extLst>
                <c:ext xmlns:c15="http://schemas.microsoft.com/office/drawing/2012/chart" uri="{CE6537A1-D6FC-4f65-9D91-7224C49458BB}">
                  <c15:layout/>
                  <c15:dlblFieldTable/>
                  <c15:showDataLabelsRange val="0"/>
                </c:ext>
              </c:extLst>
            </c:dLbl>
            <c:dLbl>
              <c:idx val="2"/>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solidFill>
                      <a:effectLst/>
                      <a:latin typeface="+mn-lt"/>
                      <a:ea typeface="+mn-ea"/>
                      <a:cs typeface="+mn-cs"/>
                    </a:defRPr>
                  </a:pPr>
                  <a:endParaRPr lang="ru-RU"/>
                </a:p>
              </c:txPr>
              <c:dLblPos val="inEnd"/>
              <c:showLegendKey val="0"/>
              <c:showVal val="0"/>
              <c:showCatName val="1"/>
              <c:showSerName val="0"/>
              <c:showPercent val="0"/>
              <c:showBubbleSize val="0"/>
            </c:dLbl>
            <c:dLbl>
              <c:idx val="3"/>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solidFill>
                      <a:effectLst/>
                      <a:latin typeface="+mn-lt"/>
                      <a:ea typeface="+mn-ea"/>
                      <a:cs typeface="+mn-cs"/>
                    </a:defRPr>
                  </a:pPr>
                  <a:endParaRPr lang="ru-RU"/>
                </a:p>
              </c:txPr>
              <c:dLblPos val="inEnd"/>
              <c:showLegendKey val="0"/>
              <c:showVal val="0"/>
              <c:showCatName val="1"/>
              <c:showSerName val="0"/>
              <c:showPercent val="0"/>
              <c:showBubbleSize val="0"/>
            </c:dLbl>
            <c:spPr>
              <a:solidFill>
                <a:prstClr val="white">
                  <a:alpha val="90000"/>
                </a:prstClr>
              </a:solidFill>
              <a:ln w="12700" cap="flat" cmpd="sng" algn="ctr">
                <a:solidFill>
                  <a:srgbClr val="274FA4"/>
                </a:solidFill>
                <a:round/>
              </a:ln>
              <a:effectLst>
                <a:outerShdw blurRad="50800" dist="38100" dir="2700000" algn="tl" rotWithShape="0">
                  <a:srgbClr val="274FA4">
                    <a:lumMod val="75000"/>
                    <a:alpha val="40000"/>
                  </a:srgbClr>
                </a:outerShdw>
              </a:effectLst>
            </c:spPr>
            <c:dLblPos val="inEnd"/>
            <c:showLegendKey val="0"/>
            <c:showVal val="0"/>
            <c:showCatName val="1"/>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Лист1!$A$2:$A$5</c:f>
              <c:strCache>
                <c:ptCount val="2"/>
                <c:pt idx="0">
                  <c:v>Ия</c:v>
                </c:pt>
                <c:pt idx="1">
                  <c:v>Жоқ</c:v>
                </c:pt>
              </c:strCache>
            </c:strRef>
          </c:cat>
          <c:val>
            <c:numRef>
              <c:f>Лист1!$B$2:$B$5</c:f>
              <c:numCache>
                <c:formatCode>General</c:formatCode>
                <c:ptCount val="4"/>
                <c:pt idx="0">
                  <c:v>5</c:v>
                </c:pt>
                <c:pt idx="1">
                  <c:v>25</c:v>
                </c:pt>
              </c:numCache>
            </c:numRef>
          </c:val>
        </c:ser>
        <c:ser>
          <c:idx val="1"/>
          <c:order val="1"/>
          <c:tx>
            <c:strRef>
              <c:f>Лист1!$C$1</c:f>
              <c:strCache>
                <c:ptCount val="1"/>
                <c:pt idx="0">
                  <c:v>Столбец2</c:v>
                </c:pt>
              </c:strCache>
            </c:strRef>
          </c:tx>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dPt>
          <c:dPt>
            <c:idx val="1"/>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dPt>
          <c:dPt>
            <c:idx val="2"/>
            <c:bubble3D val="0"/>
            <c:spPr>
              <a:solidFill>
                <a:schemeClr val="accent3">
                  <a:alpha val="90000"/>
                </a:schemeClr>
              </a:solidFill>
              <a:ln w="19050">
                <a:solidFill>
                  <a:schemeClr val="accent3">
                    <a:lumMod val="75000"/>
                  </a:schemeClr>
                </a:solidFill>
              </a:ln>
              <a:effectLst>
                <a:innerShdw blurRad="114300">
                  <a:schemeClr val="accent3">
                    <a:lumMod val="75000"/>
                  </a:schemeClr>
                </a:innerShdw>
              </a:effectLst>
              <a:scene3d>
                <a:camera prst="orthographicFront"/>
                <a:lightRig rig="threePt" dir="t"/>
              </a:scene3d>
              <a:sp3d contourW="19050" prstMaterial="flat">
                <a:contourClr>
                  <a:schemeClr val="accent3">
                    <a:lumMod val="75000"/>
                  </a:schemeClr>
                </a:contourClr>
              </a:sp3d>
            </c:spPr>
          </c:dPt>
          <c:dPt>
            <c:idx val="3"/>
            <c:bubble3D val="0"/>
            <c:spPr>
              <a:solidFill>
                <a:schemeClr val="accent4">
                  <a:alpha val="90000"/>
                </a:schemeClr>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dPt>
          <c:dLbls>
            <c:dLbl>
              <c:idx val="0"/>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solidFill>
                      <a:effectLst/>
                      <a:latin typeface="+mn-lt"/>
                      <a:ea typeface="+mn-ea"/>
                      <a:cs typeface="+mn-cs"/>
                    </a:defRPr>
                  </a:pPr>
                  <a:endParaRPr lang="ru-RU"/>
                </a:p>
              </c:txPr>
              <c:dLblPos val="inEnd"/>
              <c:showLegendKey val="0"/>
              <c:showVal val="0"/>
              <c:showCatName val="1"/>
              <c:showSerName val="0"/>
              <c:showPercent val="0"/>
              <c:showBubbleSize val="0"/>
            </c:dLbl>
            <c:dLbl>
              <c:idx val="1"/>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solidFill>
                      <a:effectLst/>
                      <a:latin typeface="+mn-lt"/>
                      <a:ea typeface="+mn-ea"/>
                      <a:cs typeface="+mn-cs"/>
                    </a:defRPr>
                  </a:pPr>
                  <a:endParaRPr lang="ru-RU"/>
                </a:p>
              </c:txPr>
              <c:dLblPos val="inEnd"/>
              <c:showLegendKey val="0"/>
              <c:showVal val="0"/>
              <c:showCatName val="1"/>
              <c:showSerName val="0"/>
              <c:showPercent val="0"/>
              <c:showBubbleSize val="0"/>
            </c:dLbl>
            <c:dLbl>
              <c:idx val="2"/>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solidFill>
                      <a:effectLst/>
                      <a:latin typeface="+mn-lt"/>
                      <a:ea typeface="+mn-ea"/>
                      <a:cs typeface="+mn-cs"/>
                    </a:defRPr>
                  </a:pPr>
                  <a:endParaRPr lang="ru-RU"/>
                </a:p>
              </c:txPr>
              <c:dLblPos val="inEnd"/>
              <c:showLegendKey val="0"/>
              <c:showVal val="0"/>
              <c:showCatName val="1"/>
              <c:showSerName val="0"/>
              <c:showPercent val="0"/>
              <c:showBubbleSize val="0"/>
            </c:dLbl>
            <c:dLbl>
              <c:idx val="3"/>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solidFill>
                      <a:effectLst/>
                      <a:latin typeface="+mn-lt"/>
                      <a:ea typeface="+mn-ea"/>
                      <a:cs typeface="+mn-cs"/>
                    </a:defRPr>
                  </a:pPr>
                  <a:endParaRPr lang="ru-RU"/>
                </a:p>
              </c:txPr>
              <c:dLblPos val="inEnd"/>
              <c:showLegendKey val="0"/>
              <c:showVal val="0"/>
              <c:showCatName val="1"/>
              <c:showSerName val="0"/>
              <c:showPercent val="0"/>
              <c:showBubbleSize val="0"/>
            </c:dLbl>
            <c:spPr>
              <a:solidFill>
                <a:prstClr val="white">
                  <a:alpha val="90000"/>
                </a:prstClr>
              </a:solidFill>
              <a:ln w="12700" cap="flat" cmpd="sng" algn="ctr">
                <a:solidFill>
                  <a:srgbClr val="48A8D0"/>
                </a:solidFill>
                <a:round/>
              </a:ln>
              <a:effectLst>
                <a:outerShdw blurRad="50800" dist="38100" dir="2700000" algn="tl" rotWithShape="0">
                  <a:srgbClr val="48A8D0">
                    <a:lumMod val="75000"/>
                    <a:alpha val="40000"/>
                  </a:srgbClr>
                </a:outerShdw>
              </a:effectLst>
            </c:spPr>
            <c:dLblPos val="inEnd"/>
            <c:showLegendKey val="0"/>
            <c:showVal val="0"/>
            <c:showCatName val="1"/>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Лист1!$A$2:$A$5</c:f>
              <c:strCache>
                <c:ptCount val="2"/>
                <c:pt idx="0">
                  <c:v>Ия</c:v>
                </c:pt>
                <c:pt idx="1">
                  <c:v>Жоқ</c:v>
                </c:pt>
              </c:strCache>
            </c:strRef>
          </c:cat>
          <c:val>
            <c:numRef>
              <c:f>Лист1!$C$2:$C$5</c:f>
              <c:numCache>
                <c:formatCode>General</c:formatCode>
                <c:ptCount val="4"/>
              </c:numCache>
            </c:numRef>
          </c:val>
        </c:ser>
        <c:ser>
          <c:idx val="2"/>
          <c:order val="2"/>
          <c:tx>
            <c:strRef>
              <c:f>Лист1!$D$1</c:f>
              <c:strCache>
                <c:ptCount val="1"/>
                <c:pt idx="0">
                  <c:v>Столбец1</c:v>
                </c:pt>
              </c:strCache>
            </c:strRef>
          </c:tx>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dPt>
          <c:dPt>
            <c:idx val="1"/>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dPt>
          <c:dPt>
            <c:idx val="2"/>
            <c:bubble3D val="0"/>
            <c:spPr>
              <a:solidFill>
                <a:schemeClr val="accent3">
                  <a:alpha val="90000"/>
                </a:schemeClr>
              </a:solidFill>
              <a:ln w="19050">
                <a:solidFill>
                  <a:schemeClr val="accent3">
                    <a:lumMod val="75000"/>
                  </a:schemeClr>
                </a:solidFill>
              </a:ln>
              <a:effectLst>
                <a:innerShdw blurRad="114300">
                  <a:schemeClr val="accent3">
                    <a:lumMod val="75000"/>
                  </a:schemeClr>
                </a:innerShdw>
              </a:effectLst>
              <a:scene3d>
                <a:camera prst="orthographicFront"/>
                <a:lightRig rig="threePt" dir="t"/>
              </a:scene3d>
              <a:sp3d contourW="19050" prstMaterial="flat">
                <a:contourClr>
                  <a:schemeClr val="accent3">
                    <a:lumMod val="75000"/>
                  </a:schemeClr>
                </a:contourClr>
              </a:sp3d>
            </c:spPr>
          </c:dPt>
          <c:dPt>
            <c:idx val="3"/>
            <c:bubble3D val="0"/>
            <c:spPr>
              <a:solidFill>
                <a:schemeClr val="accent4">
                  <a:alpha val="90000"/>
                </a:schemeClr>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dPt>
          <c:dLbls>
            <c:dLbl>
              <c:idx val="0"/>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1"/>
                      </a:solidFill>
                      <a:effectLst/>
                      <a:latin typeface="+mn-lt"/>
                      <a:ea typeface="+mn-ea"/>
                      <a:cs typeface="+mn-cs"/>
                    </a:defRPr>
                  </a:pPr>
                  <a:endParaRPr lang="ru-RU"/>
                </a:p>
              </c:txPr>
              <c:dLblPos val="inEnd"/>
              <c:showLegendKey val="0"/>
              <c:showVal val="0"/>
              <c:showCatName val="1"/>
              <c:showSerName val="0"/>
              <c:showPercent val="0"/>
              <c:showBubbleSize val="0"/>
            </c:dLbl>
            <c:dLbl>
              <c:idx val="1"/>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solidFill>
                      <a:effectLst/>
                      <a:latin typeface="+mn-lt"/>
                      <a:ea typeface="+mn-ea"/>
                      <a:cs typeface="+mn-cs"/>
                    </a:defRPr>
                  </a:pPr>
                  <a:endParaRPr lang="ru-RU"/>
                </a:p>
              </c:txPr>
              <c:dLblPos val="inEnd"/>
              <c:showLegendKey val="0"/>
              <c:showVal val="0"/>
              <c:showCatName val="1"/>
              <c:showSerName val="0"/>
              <c:showPercent val="0"/>
              <c:showBubbleSize val="0"/>
            </c:dLbl>
            <c:dLbl>
              <c:idx val="2"/>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solidFill>
                      <a:effectLst/>
                      <a:latin typeface="+mn-lt"/>
                      <a:ea typeface="+mn-ea"/>
                      <a:cs typeface="+mn-cs"/>
                    </a:defRPr>
                  </a:pPr>
                  <a:endParaRPr lang="ru-RU"/>
                </a:p>
              </c:txPr>
              <c:dLblPos val="inEnd"/>
              <c:showLegendKey val="0"/>
              <c:showVal val="0"/>
              <c:showCatName val="1"/>
              <c:showSerName val="0"/>
              <c:showPercent val="0"/>
              <c:showBubbleSize val="0"/>
            </c:dLbl>
            <c:dLbl>
              <c:idx val="3"/>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solidFill>
                      <a:effectLst/>
                      <a:latin typeface="+mn-lt"/>
                      <a:ea typeface="+mn-ea"/>
                      <a:cs typeface="+mn-cs"/>
                    </a:defRPr>
                  </a:pPr>
                  <a:endParaRPr lang="ru-RU"/>
                </a:p>
              </c:txPr>
              <c:dLblPos val="inEnd"/>
              <c:showLegendKey val="0"/>
              <c:showVal val="0"/>
              <c:showCatName val="1"/>
              <c:showSerName val="0"/>
              <c:showPercent val="0"/>
              <c:showBubbleSize val="0"/>
            </c:dLbl>
            <c:spPr>
              <a:solidFill>
                <a:prstClr val="white">
                  <a:alpha val="90000"/>
                </a:prstClr>
              </a:solidFill>
              <a:ln w="12700" cap="flat" cmpd="sng" algn="ctr">
                <a:solidFill>
                  <a:srgbClr val="53B18F"/>
                </a:solidFill>
                <a:round/>
              </a:ln>
              <a:effectLst>
                <a:outerShdw blurRad="50800" dist="38100" dir="2700000" algn="tl" rotWithShape="0">
                  <a:srgbClr val="53B18F">
                    <a:lumMod val="75000"/>
                    <a:alpha val="40000"/>
                  </a:srgbClr>
                </a:outerShdw>
              </a:effectLst>
            </c:spPr>
            <c:dLblPos val="inEnd"/>
            <c:showLegendKey val="0"/>
            <c:showVal val="0"/>
            <c:showCatName val="1"/>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Лист1!$A$2:$A$5</c:f>
              <c:strCache>
                <c:ptCount val="2"/>
                <c:pt idx="0">
                  <c:v>Ия</c:v>
                </c:pt>
                <c:pt idx="1">
                  <c:v>Жоқ</c:v>
                </c:pt>
              </c:strCache>
            </c:strRef>
          </c:cat>
          <c:val>
            <c:numRef>
              <c:f>Лист1!$D$2:$D$5</c:f>
              <c:numCache>
                <c:formatCode>General</c:formatCode>
                <c:ptCount val="4"/>
                <c:pt idx="0">
                  <c:v>2</c:v>
                </c:pt>
              </c:numCache>
            </c:numRef>
          </c:val>
        </c:ser>
        <c:dLbls>
          <c:dLblPos val="inEnd"/>
          <c:showLegendKey val="0"/>
          <c:showVal val="0"/>
          <c:showCatName val="1"/>
          <c:showSerName val="0"/>
          <c:showPercent val="0"/>
          <c:showBubbleSize val="0"/>
          <c:showLeaderLines val="1"/>
        </c:dLbls>
      </c:pie3DChart>
      <c:spPr>
        <a:noFill/>
        <a:ln>
          <a:noFill/>
        </a:ln>
        <a:effectLst/>
      </c:spPr>
    </c:plotArea>
    <c:plotVisOnly val="1"/>
    <c:dispBlanksAs val="zero"/>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2400" b="1" dirty="0" err="1" smtClean="0"/>
              <a:t>Шетел</a:t>
            </a:r>
            <a:r>
              <a:rPr lang="ru-RU" sz="2400" b="1" dirty="0" smtClean="0"/>
              <a:t> </a:t>
            </a:r>
            <a:r>
              <a:rPr lang="ru-RU" sz="2400" b="1" dirty="0" err="1" smtClean="0"/>
              <a:t>азаматтарының</a:t>
            </a:r>
            <a:r>
              <a:rPr lang="ru-RU" sz="2400" b="1" baseline="0" dirty="0" smtClean="0"/>
              <a:t> </a:t>
            </a:r>
            <a:r>
              <a:rPr lang="ru-RU" sz="2400" b="1" baseline="0" dirty="0" err="1" smtClean="0"/>
              <a:t>елімізден</a:t>
            </a:r>
            <a:r>
              <a:rPr lang="ru-RU" sz="2400" b="1" baseline="0" dirty="0" smtClean="0"/>
              <a:t> бала асырап </a:t>
            </a:r>
            <a:r>
              <a:rPr lang="ru-RU" sz="2400" b="1" baseline="0" dirty="0" err="1" smtClean="0"/>
              <a:t>алатындығы</a:t>
            </a:r>
            <a:r>
              <a:rPr lang="ru-RU" sz="2400" b="1" baseline="0" dirty="0" smtClean="0"/>
              <a:t> </a:t>
            </a:r>
            <a:r>
              <a:rPr lang="ru-RU" sz="2400" b="1" baseline="0" dirty="0" err="1" smtClean="0"/>
              <a:t>туралы</a:t>
            </a:r>
            <a:r>
              <a:rPr lang="ru-RU" sz="2400" b="1" baseline="0" dirty="0" smtClean="0"/>
              <a:t> </a:t>
            </a:r>
            <a:r>
              <a:rPr lang="ru-RU" sz="2400" b="1" baseline="0" dirty="0" err="1" smtClean="0"/>
              <a:t>білесіз</a:t>
            </a:r>
            <a:r>
              <a:rPr lang="ru-RU" sz="2400" b="1" baseline="0" dirty="0" smtClean="0"/>
              <a:t> </a:t>
            </a:r>
            <a:r>
              <a:rPr lang="ru-RU" sz="2400" b="1" baseline="0" dirty="0" err="1" smtClean="0"/>
              <a:t>бе</a:t>
            </a:r>
            <a:r>
              <a:rPr lang="ru-RU" sz="2400" b="1" baseline="0" dirty="0" smtClean="0"/>
              <a:t>?</a:t>
            </a:r>
            <a:endParaRPr lang="ru-RU" sz="2400" b="1"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Лист1!$B$1</c:f>
              <c:strCache>
                <c:ptCount val="1"/>
                <c:pt idx="0">
                  <c:v>Ряд 1</c:v>
                </c:pt>
              </c:strCache>
            </c:strRef>
          </c:tx>
          <c:spPr>
            <a:solidFill>
              <a:srgbClr val="00B050"/>
            </a:solidFill>
            <a:ln>
              <a:noFill/>
            </a:ln>
            <a:effectLst/>
            <a:sp3d/>
          </c:spPr>
          <c:invertIfNegative val="0"/>
          <c:cat>
            <c:strRef>
              <c:f>Лист1!$A$2:$A$5</c:f>
              <c:strCache>
                <c:ptCount val="2"/>
                <c:pt idx="0">
                  <c:v>ия</c:v>
                </c:pt>
                <c:pt idx="1">
                  <c:v>жоқ, осы уақытқа дейін білмедім</c:v>
                </c:pt>
              </c:strCache>
            </c:strRef>
          </c:cat>
          <c:val>
            <c:numRef>
              <c:f>Лист1!$B$2:$B$5</c:f>
              <c:numCache>
                <c:formatCode>General</c:formatCode>
                <c:ptCount val="4"/>
                <c:pt idx="0">
                  <c:v>30</c:v>
                </c:pt>
                <c:pt idx="1">
                  <c:v>0</c:v>
                </c:pt>
              </c:numCache>
            </c:numRef>
          </c:val>
        </c:ser>
        <c:ser>
          <c:idx val="1"/>
          <c:order val="1"/>
          <c:tx>
            <c:strRef>
              <c:f>Лист1!$C$1</c:f>
              <c:strCache>
                <c:ptCount val="1"/>
                <c:pt idx="0">
                  <c:v>Столбец2</c:v>
                </c:pt>
              </c:strCache>
            </c:strRef>
          </c:tx>
          <c:spPr>
            <a:solidFill>
              <a:schemeClr val="accent2"/>
            </a:solidFill>
            <a:ln>
              <a:noFill/>
            </a:ln>
            <a:effectLst/>
            <a:sp3d/>
          </c:spPr>
          <c:invertIfNegative val="0"/>
          <c:cat>
            <c:strRef>
              <c:f>Лист1!$A$2:$A$5</c:f>
              <c:strCache>
                <c:ptCount val="2"/>
                <c:pt idx="0">
                  <c:v>ия</c:v>
                </c:pt>
                <c:pt idx="1">
                  <c:v>жоқ, осы уақытқа дейін білмедім</c:v>
                </c:pt>
              </c:strCache>
            </c:strRef>
          </c:cat>
          <c:val>
            <c:numRef>
              <c:f>Лист1!$C$2:$C$5</c:f>
              <c:numCache>
                <c:formatCode>General</c:formatCode>
                <c:ptCount val="4"/>
              </c:numCache>
            </c:numRef>
          </c:val>
        </c:ser>
        <c:ser>
          <c:idx val="2"/>
          <c:order val="2"/>
          <c:tx>
            <c:strRef>
              <c:f>Лист1!$D$1</c:f>
              <c:strCache>
                <c:ptCount val="1"/>
                <c:pt idx="0">
                  <c:v>Столбец1</c:v>
                </c:pt>
              </c:strCache>
            </c:strRef>
          </c:tx>
          <c:spPr>
            <a:solidFill>
              <a:schemeClr val="accent3"/>
            </a:solidFill>
            <a:ln>
              <a:noFill/>
            </a:ln>
            <a:effectLst/>
            <a:sp3d/>
          </c:spPr>
          <c:invertIfNegative val="0"/>
          <c:cat>
            <c:strRef>
              <c:f>Лист1!$A$2:$A$5</c:f>
              <c:strCache>
                <c:ptCount val="2"/>
                <c:pt idx="0">
                  <c:v>ия</c:v>
                </c:pt>
                <c:pt idx="1">
                  <c:v>жоқ, осы уақытқа дейін білмедім</c:v>
                </c:pt>
              </c:strCache>
            </c:strRef>
          </c:cat>
          <c:val>
            <c:numRef>
              <c:f>Лист1!$D$2:$D$5</c:f>
              <c:numCache>
                <c:formatCode>General</c:formatCode>
                <c:ptCount val="4"/>
              </c:numCache>
            </c:numRef>
          </c:val>
        </c:ser>
        <c:dLbls>
          <c:showLegendKey val="0"/>
          <c:showVal val="0"/>
          <c:showCatName val="0"/>
          <c:showSerName val="0"/>
          <c:showPercent val="0"/>
          <c:showBubbleSize val="0"/>
        </c:dLbls>
        <c:gapWidth val="150"/>
        <c:shape val="box"/>
        <c:axId val="180551104"/>
        <c:axId val="180551496"/>
        <c:axId val="179858112"/>
      </c:bar3DChart>
      <c:catAx>
        <c:axId val="1805511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180551496"/>
        <c:crosses val="autoZero"/>
        <c:auto val="1"/>
        <c:lblAlgn val="ctr"/>
        <c:lblOffset val="100"/>
        <c:noMultiLvlLbl val="0"/>
      </c:catAx>
      <c:valAx>
        <c:axId val="180551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180551104"/>
        <c:crosses val="autoZero"/>
        <c:crossBetween val="between"/>
      </c:valAx>
      <c:serAx>
        <c:axId val="179858112"/>
        <c:scaling>
          <c:orientation val="minMax"/>
        </c:scaling>
        <c:delete val="1"/>
        <c:axPos val="b"/>
        <c:majorTickMark val="none"/>
        <c:minorTickMark val="none"/>
        <c:tickLblPos val="nextTo"/>
        <c:crossAx val="180551496"/>
        <c:crosses val="autoZero"/>
      </c:ser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ru-RU"/>
              <a:t>Ол сіз үшін қандай жаңалық болды?</a:t>
            </a:r>
          </a:p>
        </c:rich>
      </c:tx>
      <c:layout/>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ru-RU"/>
        </a:p>
      </c:txPr>
    </c:title>
    <c:autoTitleDeleted val="0"/>
    <c:plotArea>
      <c:layout>
        <c:manualLayout>
          <c:layoutTarget val="inner"/>
          <c:xMode val="edge"/>
          <c:yMode val="edge"/>
          <c:x val="9.3268382264387523E-2"/>
          <c:y val="0.13105670837521671"/>
          <c:w val="0.87193723639652532"/>
          <c:h val="0.74859090131931616"/>
        </c:manualLayout>
      </c:layout>
      <c:barChart>
        <c:barDir val="bar"/>
        <c:grouping val="clustered"/>
        <c:varyColors val="0"/>
        <c:ser>
          <c:idx val="0"/>
          <c:order val="0"/>
          <c:tx>
            <c:strRef>
              <c:f>Лист1!$B$1</c:f>
              <c:strCache>
                <c:ptCount val="1"/>
                <c:pt idx="0">
                  <c:v>Ряд 1</c:v>
                </c:pt>
              </c:strCache>
            </c:strRef>
          </c:tx>
          <c:spPr>
            <a:solidFill>
              <a:schemeClr val="accent1"/>
            </a:solidFill>
            <a:ln>
              <a:noFill/>
            </a:ln>
            <a:effectLst/>
          </c:spPr>
          <c:invertIfNegative val="0"/>
          <c:dPt>
            <c:idx val="0"/>
            <c:invertIfNegative val="0"/>
            <c:bubble3D val="0"/>
            <c:spPr>
              <a:solidFill>
                <a:srgbClr val="00B050"/>
              </a:solidFill>
              <a:ln>
                <a:noFill/>
              </a:ln>
              <a:effectLst/>
            </c:spPr>
          </c:dPt>
          <c:dPt>
            <c:idx val="1"/>
            <c:invertIfNegative val="0"/>
            <c:bubble3D val="0"/>
            <c:spPr>
              <a:solidFill>
                <a:srgbClr val="FF0000"/>
              </a:solidFill>
              <a:ln>
                <a:noFill/>
              </a:ln>
              <a:effectLst/>
            </c:spPr>
          </c:dPt>
          <c:cat>
            <c:strRef>
              <c:f>Лист1!$A$2:$A$5</c:f>
              <c:strCache>
                <c:ptCount val="2"/>
                <c:pt idx="0">
                  <c:v>Жағымды</c:v>
                </c:pt>
                <c:pt idx="1">
                  <c:v>Жағымсыз</c:v>
                </c:pt>
              </c:strCache>
            </c:strRef>
          </c:cat>
          <c:val>
            <c:numRef>
              <c:f>Лист1!$B$2:$B$5</c:f>
              <c:numCache>
                <c:formatCode>General</c:formatCode>
                <c:ptCount val="4"/>
                <c:pt idx="0">
                  <c:v>21</c:v>
                </c:pt>
                <c:pt idx="1">
                  <c:v>9</c:v>
                </c:pt>
              </c:numCache>
            </c:numRef>
          </c:val>
        </c:ser>
        <c:ser>
          <c:idx val="1"/>
          <c:order val="1"/>
          <c:tx>
            <c:strRef>
              <c:f>Лист1!$C$1</c:f>
              <c:strCache>
                <c:ptCount val="1"/>
                <c:pt idx="0">
                  <c:v>Столбец2</c:v>
                </c:pt>
              </c:strCache>
            </c:strRef>
          </c:tx>
          <c:spPr>
            <a:solidFill>
              <a:schemeClr val="accent2"/>
            </a:solidFill>
            <a:ln>
              <a:noFill/>
            </a:ln>
            <a:effectLst/>
          </c:spPr>
          <c:invertIfNegative val="0"/>
          <c:cat>
            <c:strRef>
              <c:f>Лист1!$A$2:$A$5</c:f>
              <c:strCache>
                <c:ptCount val="2"/>
                <c:pt idx="0">
                  <c:v>Жағымды</c:v>
                </c:pt>
                <c:pt idx="1">
                  <c:v>Жағымсыз</c:v>
                </c:pt>
              </c:strCache>
            </c:strRef>
          </c:cat>
          <c:val>
            <c:numRef>
              <c:f>Лист1!$C$2:$C$5</c:f>
              <c:numCache>
                <c:formatCode>General</c:formatCode>
                <c:ptCount val="4"/>
              </c:numCache>
            </c:numRef>
          </c:val>
        </c:ser>
        <c:ser>
          <c:idx val="2"/>
          <c:order val="2"/>
          <c:tx>
            <c:strRef>
              <c:f>Лист1!$D$1</c:f>
              <c:strCache>
                <c:ptCount val="1"/>
                <c:pt idx="0">
                  <c:v>Столбец1</c:v>
                </c:pt>
              </c:strCache>
            </c:strRef>
          </c:tx>
          <c:spPr>
            <a:solidFill>
              <a:schemeClr val="accent3"/>
            </a:solidFill>
            <a:ln>
              <a:noFill/>
            </a:ln>
            <a:effectLst/>
          </c:spPr>
          <c:invertIfNegative val="0"/>
          <c:cat>
            <c:strRef>
              <c:f>Лист1!$A$2:$A$5</c:f>
              <c:strCache>
                <c:ptCount val="2"/>
                <c:pt idx="0">
                  <c:v>Жағымды</c:v>
                </c:pt>
                <c:pt idx="1">
                  <c:v>Жағымсыз</c:v>
                </c:pt>
              </c:strCache>
            </c:strRef>
          </c:cat>
          <c:val>
            <c:numRef>
              <c:f>Лист1!$D$2:$D$5</c:f>
              <c:numCache>
                <c:formatCode>General</c:formatCode>
                <c:ptCount val="4"/>
              </c:numCache>
            </c:numRef>
          </c:val>
        </c:ser>
        <c:dLbls>
          <c:showLegendKey val="0"/>
          <c:showVal val="0"/>
          <c:showCatName val="0"/>
          <c:showSerName val="0"/>
          <c:showPercent val="0"/>
          <c:showBubbleSize val="0"/>
        </c:dLbls>
        <c:gapWidth val="247"/>
        <c:axId val="180552280"/>
        <c:axId val="180552672"/>
      </c:barChart>
      <c:catAx>
        <c:axId val="180552280"/>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ru-RU"/>
          </a:p>
        </c:txPr>
        <c:crossAx val="180552672"/>
        <c:crosses val="autoZero"/>
        <c:auto val="1"/>
        <c:lblAlgn val="ctr"/>
        <c:lblOffset val="100"/>
        <c:noMultiLvlLbl val="0"/>
      </c:catAx>
      <c:valAx>
        <c:axId val="180552672"/>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ru-RU"/>
          </a:p>
        </c:txPr>
        <c:crossAx val="180552280"/>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ru-RU" sz="2210" baseline="0" dirty="0" err="1">
                <a:solidFill>
                  <a:schemeClr val="tx1"/>
                </a:solidFill>
              </a:rPr>
              <a:t>Шетел</a:t>
            </a:r>
            <a:r>
              <a:rPr lang="ru-RU" sz="2210" baseline="0" dirty="0">
                <a:solidFill>
                  <a:schemeClr val="tx1"/>
                </a:solidFill>
              </a:rPr>
              <a:t> </a:t>
            </a:r>
            <a:r>
              <a:rPr lang="ru-RU" sz="2210" baseline="0" dirty="0" err="1">
                <a:solidFill>
                  <a:schemeClr val="tx1"/>
                </a:solidFill>
              </a:rPr>
              <a:t>азаматтарының</a:t>
            </a:r>
            <a:r>
              <a:rPr lang="ru-RU" sz="2210" baseline="0" dirty="0">
                <a:solidFill>
                  <a:schemeClr val="tx1"/>
                </a:solidFill>
              </a:rPr>
              <a:t> </a:t>
            </a:r>
            <a:r>
              <a:rPr lang="ru-RU" sz="2210" baseline="0" dirty="0" err="1">
                <a:solidFill>
                  <a:schemeClr val="tx1"/>
                </a:solidFill>
              </a:rPr>
              <a:t>елімізден</a:t>
            </a:r>
            <a:r>
              <a:rPr lang="ru-RU" sz="2210" baseline="0" dirty="0">
                <a:solidFill>
                  <a:schemeClr val="tx1"/>
                </a:solidFill>
              </a:rPr>
              <a:t> </a:t>
            </a:r>
            <a:r>
              <a:rPr lang="ru-RU" sz="2210" baseline="0" dirty="0" err="1">
                <a:solidFill>
                  <a:schemeClr val="tx1"/>
                </a:solidFill>
              </a:rPr>
              <a:t>балаларды</a:t>
            </a:r>
            <a:r>
              <a:rPr lang="ru-RU" sz="2210" baseline="0" dirty="0">
                <a:solidFill>
                  <a:schemeClr val="tx1"/>
                </a:solidFill>
              </a:rPr>
              <a:t> асырап </a:t>
            </a:r>
            <a:r>
              <a:rPr lang="ru-RU" sz="2210" baseline="0" dirty="0" err="1">
                <a:solidFill>
                  <a:schemeClr val="tx1"/>
                </a:solidFill>
              </a:rPr>
              <a:t>алуына</a:t>
            </a:r>
            <a:r>
              <a:rPr lang="ru-RU" sz="2210" baseline="0" dirty="0">
                <a:solidFill>
                  <a:schemeClr val="tx1"/>
                </a:solidFill>
              </a:rPr>
              <a:t> </a:t>
            </a:r>
            <a:r>
              <a:rPr lang="ru-RU" sz="2210" baseline="0" dirty="0" err="1">
                <a:solidFill>
                  <a:schemeClr val="tx1"/>
                </a:solidFill>
              </a:rPr>
              <a:t>қалай</a:t>
            </a:r>
            <a:r>
              <a:rPr lang="ru-RU" sz="2210" baseline="0" dirty="0">
                <a:solidFill>
                  <a:schemeClr val="tx1"/>
                </a:solidFill>
              </a:rPr>
              <a:t> </a:t>
            </a:r>
            <a:r>
              <a:rPr lang="ru-RU" sz="2210" baseline="0" dirty="0" err="1">
                <a:solidFill>
                  <a:schemeClr val="tx1"/>
                </a:solidFill>
              </a:rPr>
              <a:t>қарайсыз</a:t>
            </a:r>
            <a:r>
              <a:rPr lang="ru-RU" sz="2210" baseline="0" dirty="0">
                <a:solidFill>
                  <a:schemeClr val="tx1"/>
                </a:solidFill>
              </a:rPr>
              <a:t>?</a:t>
            </a:r>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ru-RU"/>
        </a:p>
      </c:txPr>
    </c:title>
    <c:autoTitleDeleted val="0"/>
    <c:plotArea>
      <c:layout>
        <c:manualLayout>
          <c:layoutTarget val="inner"/>
          <c:xMode val="edge"/>
          <c:yMode val="edge"/>
          <c:x val="0.26590959822724891"/>
          <c:y val="0.13395710262141336"/>
          <c:w val="0.47622696552380989"/>
          <c:h val="0.72674025975490852"/>
        </c:manualLayout>
      </c:layout>
      <c:doughnutChart>
        <c:varyColors val="1"/>
        <c:ser>
          <c:idx val="0"/>
          <c:order val="0"/>
          <c:tx>
            <c:strRef>
              <c:f>Лист1!$B$1</c:f>
              <c:strCache>
                <c:ptCount val="1"/>
                <c:pt idx="0">
                  <c:v>Шетел азаматтарының елімізден балаларды асырап алуына қалай қарайсыз?</c:v>
                </c:pt>
              </c:strCache>
            </c:strRef>
          </c:tx>
          <c:dPt>
            <c:idx val="0"/>
            <c:bubble3D val="0"/>
            <c:spPr>
              <a:solidFill>
                <a:srgbClr val="FFFF00"/>
              </a:solidFill>
              <a:ln>
                <a:noFill/>
              </a:ln>
              <a:effectLst>
                <a:outerShdw blurRad="50800" dist="25400" dir="5400000" rotWithShape="0">
                  <a:srgbClr val="000000">
                    <a:alpha val="28000"/>
                  </a:srgbClr>
                </a:outerShdw>
              </a:effectLst>
            </c:spPr>
          </c:dPt>
          <c:dPt>
            <c:idx val="1"/>
            <c:bubble3D val="0"/>
            <c:spPr>
              <a:solidFill>
                <a:srgbClr val="00B0F0"/>
              </a:solidFill>
              <a:ln>
                <a:noFill/>
              </a:ln>
              <a:effectLst>
                <a:outerShdw blurRad="50800" dist="25400" dir="5400000" rotWithShape="0">
                  <a:srgbClr val="000000">
                    <a:alpha val="28000"/>
                  </a:srgbClr>
                </a:outerShdw>
              </a:effectLst>
            </c:spPr>
          </c:dPt>
          <c:dPt>
            <c:idx val="2"/>
            <c:bubble3D val="0"/>
            <c:spPr>
              <a:gradFill rotWithShape="1">
                <a:gsLst>
                  <a:gs pos="0">
                    <a:schemeClr val="accent3">
                      <a:tint val="94000"/>
                      <a:satMod val="100000"/>
                      <a:lumMod val="108000"/>
                    </a:schemeClr>
                  </a:gs>
                  <a:gs pos="50000">
                    <a:schemeClr val="accent3">
                      <a:tint val="98000"/>
                      <a:shade val="100000"/>
                      <a:satMod val="100000"/>
                      <a:lumMod val="100000"/>
                    </a:schemeClr>
                  </a:gs>
                  <a:gs pos="100000">
                    <a:schemeClr val="accent3">
                      <a:shade val="72000"/>
                      <a:satMod val="120000"/>
                      <a:lumMod val="100000"/>
                    </a:schemeClr>
                  </a:gs>
                </a:gsLst>
                <a:lin ang="5400000" scaled="0"/>
              </a:gradFill>
              <a:ln>
                <a:noFill/>
              </a:ln>
              <a:effectLst>
                <a:outerShdw blurRad="50800" dist="25400" dir="5400000" rotWithShape="0">
                  <a:srgbClr val="000000">
                    <a:alpha val="28000"/>
                  </a:srgbClr>
                </a:outerShdw>
              </a:effectLst>
            </c:spPr>
          </c:dPt>
          <c:dPt>
            <c:idx val="3"/>
            <c:bubble3D val="0"/>
            <c:spPr>
              <a:gradFill rotWithShape="1">
                <a:gsLst>
                  <a:gs pos="0">
                    <a:schemeClr val="accent4">
                      <a:tint val="94000"/>
                      <a:satMod val="100000"/>
                      <a:lumMod val="108000"/>
                    </a:schemeClr>
                  </a:gs>
                  <a:gs pos="50000">
                    <a:schemeClr val="accent4">
                      <a:tint val="98000"/>
                      <a:shade val="100000"/>
                      <a:satMod val="100000"/>
                      <a:lumMod val="100000"/>
                    </a:schemeClr>
                  </a:gs>
                  <a:gs pos="100000">
                    <a:schemeClr val="accent4">
                      <a:shade val="72000"/>
                      <a:satMod val="120000"/>
                      <a:lumMod val="100000"/>
                    </a:schemeClr>
                  </a:gs>
                </a:gsLst>
                <a:lin ang="5400000" scaled="0"/>
              </a:gradFill>
              <a:ln>
                <a:noFill/>
              </a:ln>
              <a:effectLst>
                <a:outerShdw blurRad="50800" dist="25400" dir="5400000" rotWithShape="0">
                  <a:srgbClr val="000000">
                    <a:alpha val="28000"/>
                  </a:srgbClr>
                </a:outerShdw>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ru-RU"/>
              </a:p>
            </c:txPr>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Лист1!$A$2:$A$5</c:f>
              <c:strCache>
                <c:ptCount val="2"/>
                <c:pt idx="0">
                  <c:v>Қарсы емеспін</c:v>
                </c:pt>
                <c:pt idx="1">
                  <c:v>Қарсымын</c:v>
                </c:pt>
              </c:strCache>
            </c:strRef>
          </c:cat>
          <c:val>
            <c:numRef>
              <c:f>Лист1!$B$2:$B$5</c:f>
              <c:numCache>
                <c:formatCode>General</c:formatCode>
                <c:ptCount val="4"/>
                <c:pt idx="0">
                  <c:v>19</c:v>
                </c:pt>
                <c:pt idx="1">
                  <c:v>11</c:v>
                </c:pt>
              </c:numCache>
            </c:numRef>
          </c:val>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b"/>
      <c:legendEntry>
        <c:idx val="0"/>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Entry>
      <c:legendEntry>
        <c:idx val="1"/>
        <c:txPr>
          <a:bodyPr rot="0" spcFirstLastPara="1" vertOverflow="ellipsis" vert="horz" wrap="square" anchor="ctr" anchorCtr="1"/>
          <a:lstStyle/>
          <a:p>
            <a:pPr>
              <a:defRPr sz="2000" b="0" i="0" u="none" strike="noStrike" kern="1200" baseline="0">
                <a:solidFill>
                  <a:schemeClr val="tx1">
                    <a:lumMod val="95000"/>
                    <a:lumOff val="5000"/>
                  </a:schemeClr>
                </a:solidFill>
                <a:latin typeface="+mn-lt"/>
                <a:ea typeface="+mn-ea"/>
                <a:cs typeface="+mn-cs"/>
              </a:defRPr>
            </a:pPr>
            <a:endParaRPr lang="ru-RU"/>
          </a:p>
        </c:txPr>
      </c:legendEntry>
      <c:legendEntry>
        <c:idx val="2"/>
        <c:delete val="1"/>
      </c:legendEntry>
      <c:legendEntry>
        <c:idx val="3"/>
        <c:delete val="1"/>
      </c:legendEntry>
      <c:layout>
        <c:manualLayout>
          <c:xMode val="edge"/>
          <c:yMode val="edge"/>
          <c:x val="0.21035274037910232"/>
          <c:y val="0.88092915047179898"/>
          <c:w val="0.56588442526343441"/>
          <c:h val="0.10734372082505854"/>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2"/>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1">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7.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6734E27-A7B0-49E2-96E4-869685A94B45}" type="datetimeFigureOut">
              <a:rPr lang="ru-RU" smtClean="0"/>
              <a:t>07.04.2014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1680492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6734E27-A7B0-49E2-96E4-869685A94B45}" type="datetimeFigureOut">
              <a:rPr lang="ru-RU" smtClean="0"/>
              <a:t>07.04.2014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1060651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6734E27-A7B0-49E2-96E4-869685A94B45}" type="datetimeFigureOut">
              <a:rPr lang="ru-RU" smtClean="0"/>
              <a:t>07.04.2014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46638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6734E27-A7B0-49E2-96E4-869685A94B45}" type="datetimeFigureOut">
              <a:rPr lang="ru-RU" smtClean="0"/>
              <a:t>07.04.2014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1870490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6734E27-A7B0-49E2-96E4-869685A94B45}" type="datetimeFigureOut">
              <a:rPr lang="ru-RU" smtClean="0"/>
              <a:t>07.04.2014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3268123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6734E27-A7B0-49E2-96E4-869685A94B45}" type="datetimeFigureOut">
              <a:rPr lang="ru-RU" smtClean="0"/>
              <a:t>07.04.2014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3255037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06734E27-A7B0-49E2-96E4-869685A94B45}" type="datetimeFigureOut">
              <a:rPr lang="ru-RU" smtClean="0"/>
              <a:t>07.04.2014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416466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6734E27-A7B0-49E2-96E4-869685A94B45}" type="datetimeFigureOut">
              <a:rPr lang="ru-RU" smtClean="0"/>
              <a:t>07.04.2014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3301055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6734E27-A7B0-49E2-96E4-869685A94B45}" type="datetimeFigureOut">
              <a:rPr lang="ru-RU" smtClean="0"/>
              <a:t>07.04.2014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381308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6734E27-A7B0-49E2-96E4-869685A94B45}" type="datetimeFigureOut">
              <a:rPr lang="ru-RU" smtClean="0"/>
              <a:t>07.04.2014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2431300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6734E27-A7B0-49E2-96E4-869685A94B45}" type="datetimeFigureOut">
              <a:rPr lang="ru-RU" smtClean="0"/>
              <a:t>07.04.2014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2667288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6734E27-A7B0-49E2-96E4-869685A94B45}" type="datetimeFigureOut">
              <a:rPr lang="ru-RU" smtClean="0"/>
              <a:t>07.04.2014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30471C5-5F0F-462B-BFBC-277FC9092E9C}" type="slidenum">
              <a:rPr lang="ru-RU" smtClean="0"/>
              <a:t>‹#›</a:t>
            </a:fld>
            <a:endParaRPr lang="ru-RU"/>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61602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6734E27-A7B0-49E2-96E4-869685A94B45}" type="datetimeFigureOut">
              <a:rPr lang="ru-RU" smtClean="0"/>
              <a:t>07.04.2014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4002738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06734E27-A7B0-49E2-96E4-869685A94B45}" type="datetimeFigureOut">
              <a:rPr lang="ru-RU" smtClean="0"/>
              <a:t>07.04.2014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860145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06734E27-A7B0-49E2-96E4-869685A94B45}" type="datetimeFigureOut">
              <a:rPr lang="ru-RU" smtClean="0"/>
              <a:t>07.04.2014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32892796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6734E27-A7B0-49E2-96E4-869685A94B45}" type="datetimeFigureOut">
              <a:rPr lang="ru-RU" smtClean="0"/>
              <a:t>07.04.2014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2091889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6734E27-A7B0-49E2-96E4-869685A94B45}" type="datetimeFigureOut">
              <a:rPr lang="ru-RU" smtClean="0"/>
              <a:t>07.04.2014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0471C5-5F0F-462B-BFBC-277FC9092E9C}" type="slidenum">
              <a:rPr lang="ru-RU" smtClean="0"/>
              <a:t>‹#›</a:t>
            </a:fld>
            <a:endParaRPr lang="ru-RU"/>
          </a:p>
        </p:txBody>
      </p:sp>
    </p:spTree>
    <p:extLst>
      <p:ext uri="{BB962C8B-B14F-4D97-AF65-F5344CB8AC3E}">
        <p14:creationId xmlns:p14="http://schemas.microsoft.com/office/powerpoint/2010/main" val="3522366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06734E27-A7B0-49E2-96E4-869685A94B45}" type="datetimeFigureOut">
              <a:rPr lang="ru-RU" smtClean="0"/>
              <a:t>07.04.2014</a:t>
            </a:fld>
            <a:endParaRPr lang="ru-RU"/>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ru-RU"/>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F30471C5-5F0F-462B-BFBC-277FC9092E9C}" type="slidenum">
              <a:rPr lang="ru-RU" smtClean="0"/>
              <a:t>‹#›</a:t>
            </a:fld>
            <a:endParaRPr lang="ru-RU"/>
          </a:p>
        </p:txBody>
      </p:sp>
    </p:spTree>
    <p:extLst>
      <p:ext uri="{BB962C8B-B14F-4D97-AF65-F5344CB8AC3E}">
        <p14:creationId xmlns:p14="http://schemas.microsoft.com/office/powerpoint/2010/main" val="275858738"/>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87000">
              <a:srgbClr val="7FB4E0"/>
            </a:gs>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5832" y="1199213"/>
            <a:ext cx="9896947" cy="2470328"/>
          </a:xfrm>
        </p:spPr>
        <p:txBody>
          <a:bodyPr>
            <a:normAutofit fontScale="90000"/>
          </a:bodyPr>
          <a:lstStyle/>
          <a:p>
            <a:pPr algn="ctr"/>
            <a:r>
              <a:rPr lang="ru-RU" sz="3600" dirty="0" smtClean="0">
                <a:solidFill>
                  <a:srgbClr val="FF0000"/>
                </a:solidFill>
              </a:rPr>
              <a:t/>
            </a:r>
            <a:br>
              <a:rPr lang="ru-RU" sz="3600" dirty="0" smtClean="0">
                <a:solidFill>
                  <a:srgbClr val="FF0000"/>
                </a:solidFill>
              </a:rPr>
            </a:br>
            <a:r>
              <a:rPr lang="ru-RU" sz="3600" b="1" dirty="0" smtClean="0">
                <a:solidFill>
                  <a:srgbClr val="FF0000"/>
                </a:solidFill>
                <a:latin typeface="Times New Roman" panose="02020603050405020304" pitchFamily="18" charset="0"/>
                <a:cs typeface="Times New Roman" panose="02020603050405020304" pitchFamily="18" charset="0"/>
              </a:rPr>
              <a:t>ҚАЗАҚСТАНДАҒЫ ЖЕТІМ БАЛАЛАРДЫ </a:t>
            </a:r>
            <a:br>
              <a:rPr lang="ru-RU" sz="3600" b="1" dirty="0" smtClean="0">
                <a:solidFill>
                  <a:srgbClr val="FF0000"/>
                </a:solidFill>
                <a:latin typeface="Times New Roman" panose="02020603050405020304" pitchFamily="18" charset="0"/>
                <a:cs typeface="Times New Roman" panose="02020603050405020304" pitchFamily="18" charset="0"/>
              </a:rPr>
            </a:br>
            <a:r>
              <a:rPr lang="ru-RU" sz="3600" b="1" dirty="0" smtClean="0">
                <a:solidFill>
                  <a:srgbClr val="FF0000"/>
                </a:solidFill>
                <a:latin typeface="Times New Roman" panose="02020603050405020304" pitchFamily="18" charset="0"/>
                <a:cs typeface="Times New Roman" panose="02020603050405020304" pitchFamily="18" charset="0"/>
              </a:rPr>
              <a:t> ШЕТЕЛ АЗАМАТТАРЫНЫҢ АСЫРАП АЛУЫ</a:t>
            </a:r>
            <a:r>
              <a:rPr lang="ru-RU" dirty="0" smtClean="0"/>
              <a:t/>
            </a:r>
            <a:br>
              <a:rPr lang="ru-RU" dirty="0" smtClean="0"/>
            </a:br>
            <a:endParaRPr lang="ru-RU" dirty="0"/>
          </a:p>
        </p:txBody>
      </p:sp>
      <p:sp>
        <p:nvSpPr>
          <p:cNvPr id="4" name="Прямоугольник 3"/>
          <p:cNvSpPr/>
          <p:nvPr/>
        </p:nvSpPr>
        <p:spPr>
          <a:xfrm>
            <a:off x="5801193" y="5331418"/>
            <a:ext cx="6225928" cy="1218620"/>
          </a:xfrm>
          <a:prstGeom prst="rect">
            <a:avLst/>
          </a:prstGeom>
        </p:spPr>
        <p:txBody>
          <a:bodyPr wrap="square">
            <a:spAutoFit/>
          </a:bodyPr>
          <a:lstStyle/>
          <a:p>
            <a:r>
              <a:rPr lang="ru-RU" dirty="0" err="1">
                <a:latin typeface="Times New Roman" panose="02020603050405020304" pitchFamily="18" charset="0"/>
                <a:cs typeface="Times New Roman" panose="02020603050405020304" pitchFamily="18" charset="0"/>
              </a:rPr>
              <a:t>О</a:t>
            </a:r>
            <a:r>
              <a:rPr lang="ru-RU" dirty="0" err="1" smtClean="0">
                <a:latin typeface="Times New Roman" panose="02020603050405020304" pitchFamily="18" charset="0"/>
                <a:cs typeface="Times New Roman" panose="02020603050405020304" pitchFamily="18" charset="0"/>
              </a:rPr>
              <a:t>рындаған</a:t>
            </a:r>
            <a:r>
              <a:rPr lang="ru-RU" dirty="0" smtClean="0">
                <a:latin typeface="Times New Roman" panose="02020603050405020304" pitchFamily="18" charset="0"/>
                <a:cs typeface="Times New Roman" panose="02020603050405020304" pitchFamily="18" charset="0"/>
              </a:rPr>
              <a:t>:(12- ПЛК- 1) </a:t>
            </a:r>
            <a:r>
              <a:rPr lang="ru-RU" dirty="0" err="1" smtClean="0">
                <a:latin typeface="Times New Roman" panose="02020603050405020304" pitchFamily="18" charset="0"/>
                <a:cs typeface="Times New Roman" panose="02020603050405020304" pitchFamily="18" charset="0"/>
              </a:rPr>
              <a:t>группасының</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студенттері</a:t>
            </a:r>
            <a:r>
              <a:rPr lang="ru-RU" dirty="0" smtClean="0">
                <a:latin typeface="Times New Roman" panose="02020603050405020304" pitchFamily="18" charset="0"/>
                <a:cs typeface="Times New Roman" panose="02020603050405020304" pitchFamily="18" charset="0"/>
              </a:rPr>
              <a:t>:</a:t>
            </a:r>
          </a:p>
          <a:p>
            <a:r>
              <a:rPr lang="ru-RU" b="1" i="1" dirty="0" err="1" smtClean="0">
                <a:latin typeface="Times New Roman" panose="02020603050405020304" pitchFamily="18" charset="0"/>
                <a:cs typeface="Times New Roman" panose="02020603050405020304" pitchFamily="18" charset="0"/>
              </a:rPr>
              <a:t>Асиева</a:t>
            </a:r>
            <a:r>
              <a:rPr lang="ru-RU" b="1" i="1" dirty="0" smtClean="0">
                <a:latin typeface="Times New Roman" panose="02020603050405020304" pitchFamily="18" charset="0"/>
                <a:cs typeface="Times New Roman" panose="02020603050405020304" pitchFamily="18" charset="0"/>
              </a:rPr>
              <a:t> Э.К., </a:t>
            </a:r>
            <a:r>
              <a:rPr lang="kk-KZ" b="1" i="1" dirty="0" smtClean="0">
                <a:latin typeface="Times New Roman" panose="02020603050405020304" pitchFamily="18" charset="0"/>
                <a:cs typeface="Times New Roman" panose="02020603050405020304" pitchFamily="18" charset="0"/>
              </a:rPr>
              <a:t>Қайырғазынова</a:t>
            </a:r>
            <a:r>
              <a:rPr lang="ru-RU" b="1" i="1" dirty="0" smtClean="0">
                <a:latin typeface="Times New Roman" panose="02020603050405020304" pitchFamily="18" charset="0"/>
                <a:cs typeface="Times New Roman" panose="02020603050405020304" pitchFamily="18" charset="0"/>
              </a:rPr>
              <a:t> А.А., </a:t>
            </a:r>
            <a:r>
              <a:rPr lang="ru-RU" b="1" i="1" dirty="0" err="1" smtClean="0">
                <a:latin typeface="Times New Roman" panose="02020603050405020304" pitchFamily="18" charset="0"/>
                <a:cs typeface="Times New Roman" panose="02020603050405020304" pitchFamily="18" charset="0"/>
              </a:rPr>
              <a:t>Мананбаева</a:t>
            </a:r>
            <a:r>
              <a:rPr lang="ru-RU" b="1" i="1" dirty="0" smtClean="0">
                <a:latin typeface="Times New Roman" panose="02020603050405020304" pitchFamily="18" charset="0"/>
                <a:cs typeface="Times New Roman" panose="02020603050405020304" pitchFamily="18" charset="0"/>
              </a:rPr>
              <a:t> А.А </a:t>
            </a:r>
          </a:p>
          <a:p>
            <a:r>
              <a:rPr lang="ru-RU" dirty="0" err="1" smtClean="0">
                <a:latin typeface="Times New Roman" panose="02020603050405020304" pitchFamily="18" charset="0"/>
                <a:cs typeface="Times New Roman" panose="02020603050405020304" pitchFamily="18" charset="0"/>
              </a:rPr>
              <a:t>Жетекші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мұғалім</a:t>
            </a:r>
            <a:r>
              <a:rPr lang="ru-RU" dirty="0" smtClean="0">
                <a:latin typeface="Times New Roman" panose="02020603050405020304" pitchFamily="18" charset="0"/>
                <a:cs typeface="Times New Roman" panose="02020603050405020304" pitchFamily="18" charset="0"/>
              </a:rPr>
              <a:t> :  </a:t>
            </a:r>
            <a:r>
              <a:rPr lang="ru-RU" b="1" i="1" dirty="0" err="1" smtClean="0">
                <a:latin typeface="Times New Roman" panose="02020603050405020304" pitchFamily="18" charset="0"/>
                <a:cs typeface="Times New Roman" panose="02020603050405020304" pitchFamily="18" charset="0"/>
              </a:rPr>
              <a:t>Уалиева</a:t>
            </a:r>
            <a:r>
              <a:rPr lang="ru-RU" b="1" i="1" dirty="0" smtClean="0">
                <a:latin typeface="Times New Roman" panose="02020603050405020304" pitchFamily="18" charset="0"/>
                <a:cs typeface="Times New Roman" panose="02020603050405020304" pitchFamily="18" charset="0"/>
              </a:rPr>
              <a:t> Сауле </a:t>
            </a:r>
            <a:r>
              <a:rPr lang="ru-RU" b="1" i="1" dirty="0" err="1" smtClean="0">
                <a:latin typeface="Times New Roman" panose="02020603050405020304" pitchFamily="18" charset="0"/>
                <a:cs typeface="Times New Roman" panose="02020603050405020304" pitchFamily="18" charset="0"/>
              </a:rPr>
              <a:t>Кабдымуликовна</a:t>
            </a:r>
            <a:endParaRPr lang="ru-RU" b="1" i="1" dirty="0" smtClean="0">
              <a:latin typeface="Times New Roman" panose="02020603050405020304" pitchFamily="18" charset="0"/>
              <a:cs typeface="Times New Roman" panose="02020603050405020304" pitchFamily="18" charset="0"/>
            </a:endParaRPr>
          </a:p>
          <a:p>
            <a:r>
              <a:rPr lang="ru-RU" dirty="0" smtClean="0"/>
              <a:t> </a:t>
            </a:r>
            <a:endParaRPr lang="ru-RU" dirty="0"/>
          </a:p>
        </p:txBody>
      </p:sp>
    </p:spTree>
    <p:extLst>
      <p:ext uri="{BB962C8B-B14F-4D97-AF65-F5344CB8AC3E}">
        <p14:creationId xmlns:p14="http://schemas.microsoft.com/office/powerpoint/2010/main" val="9629048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effectLst>
            <a:outerShdw blurRad="50800" dist="50800" dir="5400000" sx="1000" sy="1000" algn="ctr" rotWithShape="0">
              <a:srgbClr val="000000">
                <a:alpha val="0"/>
              </a:srgbClr>
            </a:outerShdw>
          </a:effectLst>
        </p:spPr>
      </p:pic>
      <p:sp>
        <p:nvSpPr>
          <p:cNvPr id="5" name="Объект 3"/>
          <p:cNvSpPr>
            <a:spLocks noGrp="1"/>
          </p:cNvSpPr>
          <p:nvPr>
            <p:ph sz="quarter" idx="13"/>
          </p:nvPr>
        </p:nvSpPr>
        <p:spPr>
          <a:xfrm>
            <a:off x="239842" y="4825478"/>
            <a:ext cx="11677337" cy="3424107"/>
          </a:xfrm>
          <a:prstGeom prst="rect">
            <a:avLst/>
          </a:prstGeom>
          <a:effectLst>
            <a:reflection endPos="0" dir="5400000" sy="-100000" algn="bl" rotWithShape="0"/>
          </a:effectLst>
          <a:scene3d>
            <a:camera prst="orthographicFront"/>
            <a:lightRig rig="threePt" dir="t"/>
          </a:scene3d>
          <a:sp3d>
            <a:bevelT w="139700" h="139700" prst="divot"/>
          </a:sp3d>
        </p:spPr>
        <p:txBody>
          <a:bodyPr>
            <a:normAutofit/>
          </a:bodyPr>
          <a:lstStyle/>
          <a:p>
            <a:pPr marL="0" indent="0">
              <a:lnSpc>
                <a:spcPct val="115000"/>
              </a:lnSpc>
              <a:spcBef>
                <a:spcPts val="1200"/>
              </a:spcBef>
              <a:buNone/>
            </a:pPr>
            <a:r>
              <a:rPr lang="kk-KZ" sz="1800" b="1" dirty="0" smtClean="0">
                <a:latin typeface="Times New Roman" panose="02020603050405020304" pitchFamily="18" charset="0"/>
                <a:ea typeface="Calibri" panose="020F0502020204030204" pitchFamily="34" charset="0"/>
                <a:cs typeface="Times New Roman" panose="02020603050405020304" pitchFamily="18" charset="0"/>
              </a:rPr>
              <a:t>Тақырып өзектілігі:</a:t>
            </a:r>
            <a:r>
              <a:rPr lang="kk-KZ" sz="1800" dirty="0" smtClean="0">
                <a:latin typeface="Times New Roman" panose="02020603050405020304" pitchFamily="18" charset="0"/>
                <a:ea typeface="Calibri" panose="020F0502020204030204" pitchFamily="34" charset="0"/>
                <a:cs typeface="Times New Roman" panose="02020603050405020304" pitchFamily="18" charset="0"/>
              </a:rPr>
              <a:t> Әрбір баланың отбасында өсуге құқығы бар. Алайда ол мәселе барлық бүлдіршіндерде орындала бермейді. Біреулер ата – ана жылуына зәру, енді біреулер сәби күлкісін арман етеді</a:t>
            </a:r>
            <a:r>
              <a:rPr lang="kk-KZ" sz="1800" dirty="0">
                <a:latin typeface="Times New Roman" panose="02020603050405020304" pitchFamily="18" charset="0"/>
                <a:ea typeface="Calibri" panose="020F0502020204030204" pitchFamily="34" charset="0"/>
                <a:cs typeface="Times New Roman" panose="02020603050405020304" pitchFamily="18" charset="0"/>
              </a:rPr>
              <a:t>. Қазіргі кезде Қазақстандағы жетім балаларды шетел азаматтарының асырап алуы белең алып отыр. </a:t>
            </a:r>
            <a:r>
              <a:rPr lang="kk-KZ" sz="1800" dirty="0" smtClean="0">
                <a:latin typeface="Times New Roman" panose="02020603050405020304" pitchFamily="18" charset="0"/>
                <a:ea typeface="Calibri" panose="020F0502020204030204" pitchFamily="34" charset="0"/>
                <a:cs typeface="Times New Roman" panose="02020603050405020304" pitchFamily="18" charset="0"/>
              </a:rPr>
              <a:t>Өз </a:t>
            </a:r>
            <a:r>
              <a:rPr lang="kk-KZ" sz="1800" dirty="0" smtClean="0">
                <a:latin typeface="Times New Roman" panose="02020603050405020304" pitchFamily="18" charset="0"/>
                <a:ea typeface="Calibri" panose="020F0502020204030204" pitchFamily="34" charset="0"/>
                <a:cs typeface="Times New Roman" panose="02020603050405020304" pitchFamily="18" charset="0"/>
              </a:rPr>
              <a:t>азаматтарымыздың сәбилерімізді балалар үйінен асырап алуы, шетел азаматтарының асырап алуына қарағанда әлдеқайда төмен. </a:t>
            </a:r>
            <a:endParaRPr lang="ru-RU" sz="1600" dirty="0"/>
          </a:p>
        </p:txBody>
      </p:sp>
    </p:spTree>
    <p:extLst>
      <p:ext uri="{BB962C8B-B14F-4D97-AF65-F5344CB8AC3E}">
        <p14:creationId xmlns:p14="http://schemas.microsoft.com/office/powerpoint/2010/main" val="217277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201988" y="549639"/>
            <a:ext cx="9582545" cy="1885627"/>
          </a:xfrm>
        </p:spPr>
        <p:txBody>
          <a:bodyPr>
            <a:noAutofit/>
          </a:bodyPr>
          <a:lstStyle/>
          <a:p>
            <a:pPr algn="ctr"/>
            <a:r>
              <a:rPr lang="kk-KZ" sz="4000" dirty="0" smtClean="0">
                <a:solidFill>
                  <a:schemeClr val="tx1">
                    <a:lumMod val="85000"/>
                    <a:lumOff val="15000"/>
                  </a:schemeClr>
                </a:solidFill>
                <a:latin typeface="Times New Roman" panose="02020603050405020304" pitchFamily="18" charset="0"/>
                <a:ea typeface="Times New Roman" panose="02020603050405020304" pitchFamily="18" charset="0"/>
              </a:rPr>
              <a:t>Әлемдік жағдай бойынша,</a:t>
            </a:r>
            <a:r>
              <a:rPr lang="kk-KZ" sz="4000" dirty="0">
                <a:solidFill>
                  <a:schemeClr val="tx1">
                    <a:lumMod val="85000"/>
                    <a:lumOff val="15000"/>
                  </a:schemeClr>
                </a:solidFill>
                <a:latin typeface="Times New Roman" panose="02020603050405020304" pitchFamily="18" charset="0"/>
                <a:ea typeface="Times New Roman" panose="02020603050405020304" pitchFamily="18" charset="0"/>
              </a:rPr>
              <a:t> шетелдіктер бала асырап алуға аттанатын елдердің </a:t>
            </a:r>
            <a:r>
              <a:rPr lang="kk-KZ" sz="4000" dirty="0" smtClean="0">
                <a:solidFill>
                  <a:schemeClr val="tx1">
                    <a:lumMod val="85000"/>
                    <a:lumOff val="15000"/>
                  </a:schemeClr>
                </a:solidFill>
                <a:latin typeface="Times New Roman" panose="02020603050405020304" pitchFamily="18" charset="0"/>
                <a:ea typeface="Times New Roman" panose="02020603050405020304" pitchFamily="18" charset="0"/>
              </a:rPr>
              <a:t>тізімі</a:t>
            </a:r>
            <a:endParaRPr lang="ru-RU" sz="4000" dirty="0">
              <a:solidFill>
                <a:schemeClr val="tx1">
                  <a:lumMod val="85000"/>
                  <a:lumOff val="15000"/>
                </a:schemeClr>
              </a:solidFill>
            </a:endParaRPr>
          </a:p>
        </p:txBody>
      </p:sp>
      <p:sp>
        <p:nvSpPr>
          <p:cNvPr id="4" name="Объект 3"/>
          <p:cNvSpPr>
            <a:spLocks noGrp="1"/>
          </p:cNvSpPr>
          <p:nvPr>
            <p:ph sz="quarter" idx="13"/>
          </p:nvPr>
        </p:nvSpPr>
        <p:spPr>
          <a:xfrm>
            <a:off x="1201988" y="2235540"/>
            <a:ext cx="9354663" cy="4255201"/>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normAutofit/>
          </a:bodyPr>
          <a:lstStyle/>
          <a:p>
            <a:endParaRPr lang="kk-KZ" sz="2800" b="1" dirty="0" smtClean="0">
              <a:solidFill>
                <a:srgbClr val="333333"/>
              </a:solidFill>
              <a:latin typeface="Times New Roman" panose="02020603050405020304" pitchFamily="18" charset="0"/>
              <a:ea typeface="Times New Roman" panose="02020603050405020304" pitchFamily="18" charset="0"/>
            </a:endParaRPr>
          </a:p>
          <a:p>
            <a:pPr marL="0" indent="0">
              <a:buNone/>
            </a:pPr>
            <a:r>
              <a:rPr lang="kk-KZ" sz="2800" dirty="0" smtClean="0">
                <a:solidFill>
                  <a:schemeClr val="tx1">
                    <a:lumMod val="85000"/>
                    <a:lumOff val="15000"/>
                  </a:schemeClr>
                </a:solidFill>
                <a:latin typeface="Times New Roman" panose="02020603050405020304" pitchFamily="18" charset="0"/>
                <a:ea typeface="Times New Roman" panose="02020603050405020304" pitchFamily="18" charset="0"/>
              </a:rPr>
              <a:t>1. </a:t>
            </a:r>
            <a:r>
              <a:rPr lang="kk-KZ" sz="2800" b="1" dirty="0">
                <a:solidFill>
                  <a:schemeClr val="tx1">
                    <a:lumMod val="85000"/>
                    <a:lumOff val="15000"/>
                  </a:schemeClr>
                </a:solidFill>
                <a:latin typeface="Times New Roman" panose="02020603050405020304" pitchFamily="18" charset="0"/>
                <a:ea typeface="Times New Roman" panose="02020603050405020304" pitchFamily="18" charset="0"/>
              </a:rPr>
              <a:t> </a:t>
            </a:r>
            <a:r>
              <a:rPr lang="kk-KZ" sz="2800" dirty="0" smtClean="0">
                <a:solidFill>
                  <a:schemeClr val="tx1">
                    <a:lumMod val="85000"/>
                    <a:lumOff val="15000"/>
                  </a:schemeClr>
                </a:solidFill>
                <a:latin typeface="Times New Roman" panose="02020603050405020304" pitchFamily="18" charset="0"/>
                <a:ea typeface="Times New Roman" panose="02020603050405020304" pitchFamily="18" charset="0"/>
              </a:rPr>
              <a:t>Ресей</a:t>
            </a:r>
          </a:p>
          <a:p>
            <a:pPr marL="0" indent="0">
              <a:buNone/>
            </a:pPr>
            <a:r>
              <a:rPr lang="kk-KZ" sz="2800" dirty="0" smtClean="0">
                <a:solidFill>
                  <a:schemeClr val="tx1">
                    <a:lumMod val="85000"/>
                    <a:lumOff val="15000"/>
                  </a:schemeClr>
                </a:solidFill>
                <a:latin typeface="Times New Roman" panose="02020603050405020304" pitchFamily="18" charset="0"/>
                <a:ea typeface="Times New Roman" panose="02020603050405020304" pitchFamily="18" charset="0"/>
              </a:rPr>
              <a:t>         2. Гватемала</a:t>
            </a:r>
            <a:endParaRPr lang="kk-KZ" sz="2800" dirty="0">
              <a:solidFill>
                <a:schemeClr val="tx1">
                  <a:lumMod val="85000"/>
                  <a:lumOff val="15000"/>
                </a:schemeClr>
              </a:solidFill>
              <a:latin typeface="Times New Roman" panose="02020603050405020304" pitchFamily="18" charset="0"/>
              <a:ea typeface="Times New Roman" panose="02020603050405020304" pitchFamily="18" charset="0"/>
            </a:endParaRPr>
          </a:p>
          <a:p>
            <a:pPr marL="0" indent="0">
              <a:buNone/>
            </a:pPr>
            <a:r>
              <a:rPr lang="kk-KZ" sz="2800" dirty="0" smtClean="0">
                <a:solidFill>
                  <a:schemeClr val="tx1">
                    <a:lumMod val="85000"/>
                    <a:lumOff val="15000"/>
                  </a:schemeClr>
                </a:solidFill>
                <a:latin typeface="Times New Roman" panose="02020603050405020304" pitchFamily="18" charset="0"/>
                <a:ea typeface="Times New Roman" panose="02020603050405020304" pitchFamily="18" charset="0"/>
              </a:rPr>
              <a:t>                 3. </a:t>
            </a:r>
            <a:r>
              <a:rPr lang="kk-KZ" sz="2800" dirty="0">
                <a:solidFill>
                  <a:schemeClr val="tx1">
                    <a:lumMod val="85000"/>
                    <a:lumOff val="15000"/>
                  </a:schemeClr>
                </a:solidFill>
                <a:latin typeface="Times New Roman" panose="02020603050405020304" pitchFamily="18" charset="0"/>
                <a:ea typeface="Times New Roman" panose="02020603050405020304" pitchFamily="18" charset="0"/>
              </a:rPr>
              <a:t>Қытай </a:t>
            </a:r>
          </a:p>
          <a:p>
            <a:pPr marL="0" indent="0">
              <a:buNone/>
            </a:pPr>
            <a:r>
              <a:rPr lang="kk-KZ" sz="2800" dirty="0" smtClean="0">
                <a:solidFill>
                  <a:schemeClr val="tx1">
                    <a:lumMod val="85000"/>
                    <a:lumOff val="15000"/>
                  </a:schemeClr>
                </a:solidFill>
                <a:latin typeface="Times New Roman" panose="02020603050405020304" pitchFamily="18" charset="0"/>
                <a:ea typeface="Times New Roman" panose="02020603050405020304" pitchFamily="18" charset="0"/>
              </a:rPr>
              <a:t>                          4. Оңтүстік Корея</a:t>
            </a:r>
          </a:p>
          <a:p>
            <a:pPr marL="0" indent="0">
              <a:buNone/>
            </a:pPr>
            <a:r>
              <a:rPr lang="kk-KZ" sz="2800" dirty="0" smtClean="0">
                <a:solidFill>
                  <a:srgbClr val="C00000"/>
                </a:solidFill>
                <a:latin typeface="Times New Roman" panose="02020603050405020304" pitchFamily="18" charset="0"/>
              </a:rPr>
              <a:t>                                  5. </a:t>
            </a:r>
            <a:r>
              <a:rPr lang="kk-KZ" sz="2800" i="1" u="sng" dirty="0" smtClean="0">
                <a:solidFill>
                  <a:srgbClr val="C00000"/>
                </a:solidFill>
                <a:latin typeface="Times New Roman" panose="02020603050405020304" pitchFamily="18" charset="0"/>
              </a:rPr>
              <a:t>Қазақстан</a:t>
            </a:r>
            <a:endParaRPr lang="ru-RU" sz="2800" i="1" u="sng" dirty="0">
              <a:solidFill>
                <a:srgbClr val="C00000"/>
              </a:solidFill>
            </a:endParaRPr>
          </a:p>
        </p:txBody>
      </p:sp>
    </p:spTree>
    <p:extLst>
      <p:ext uri="{BB962C8B-B14F-4D97-AF65-F5344CB8AC3E}">
        <p14:creationId xmlns:p14="http://schemas.microsoft.com/office/powerpoint/2010/main" val="333891171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16396" y="4332158"/>
            <a:ext cx="8981821" cy="2353878"/>
          </a:xfrm>
        </p:spPr>
        <p:txBody>
          <a:bodyPr/>
          <a:lstStyle/>
          <a:p>
            <a:r>
              <a:rPr lang="ru-RU" dirty="0" err="1" smtClean="0"/>
              <a:t>Жылына</a:t>
            </a:r>
            <a:r>
              <a:rPr lang="ru-RU" dirty="0" smtClean="0"/>
              <a:t> </a:t>
            </a:r>
            <a:r>
              <a:rPr lang="kk-KZ" b="1" i="1" dirty="0" smtClean="0">
                <a:solidFill>
                  <a:srgbClr val="FF0000"/>
                </a:solidFill>
              </a:rPr>
              <a:t>800</a:t>
            </a:r>
            <a:r>
              <a:rPr lang="kk-KZ" dirty="0" smtClean="0"/>
              <a:t>-ден астам бала </a:t>
            </a:r>
            <a:r>
              <a:rPr lang="kk-KZ" i="1" dirty="0" smtClean="0">
                <a:solidFill>
                  <a:srgbClr val="FF0000"/>
                </a:solidFill>
              </a:rPr>
              <a:t>Қазақстаннан</a:t>
            </a:r>
            <a:r>
              <a:rPr lang="kk-KZ" dirty="0" smtClean="0"/>
              <a:t> асырап алынады</a:t>
            </a:r>
            <a:endParaRPr lang="ru-RU"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8289" y="509666"/>
            <a:ext cx="7390150" cy="4272195"/>
          </a:xfrm>
          <a:prstGeom prst="rect">
            <a:avLst/>
          </a:prstGeom>
          <a:effectLst>
            <a:outerShdw blurRad="50800" dist="50800" dir="5400000" algn="ctr" rotWithShape="0">
              <a:srgbClr val="000000">
                <a:alpha val="0"/>
              </a:srgbClr>
            </a:outerShdw>
          </a:effectLst>
        </p:spPr>
      </p:pic>
    </p:spTree>
    <p:extLst>
      <p:ext uri="{BB962C8B-B14F-4D97-AF65-F5344CB8AC3E}">
        <p14:creationId xmlns:p14="http://schemas.microsoft.com/office/powerpoint/2010/main" val="2735063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61064" y="1930400"/>
            <a:ext cx="6210299" cy="38814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Заголовок 5"/>
          <p:cNvSpPr>
            <a:spLocks noGrp="1"/>
          </p:cNvSpPr>
          <p:nvPr>
            <p:ph type="title"/>
          </p:nvPr>
        </p:nvSpPr>
        <p:spPr>
          <a:xfrm>
            <a:off x="677334" y="609600"/>
            <a:ext cx="10130574" cy="1320800"/>
          </a:xfrm>
        </p:spPr>
        <p:txBody>
          <a:bodyPr>
            <a:normAutofit/>
          </a:bodyPr>
          <a:lstStyle/>
          <a:p>
            <a:pPr algn="ctr"/>
            <a:r>
              <a:rPr lang="kk-KZ" sz="2800" dirty="0">
                <a:solidFill>
                  <a:schemeClr val="tx1"/>
                </a:solidFill>
                <a:latin typeface="Times New Roman" panose="02020603050405020304" pitchFamily="18" charset="0"/>
                <a:ea typeface="Times New Roman" panose="02020603050405020304" pitchFamily="18" charset="0"/>
              </a:rPr>
              <a:t>Бірі сәбилерімізді шетел азаматтарына асырауға беруді </a:t>
            </a:r>
            <a:r>
              <a:rPr lang="kk-KZ" sz="2800" b="1" dirty="0">
                <a:solidFill>
                  <a:schemeClr val="tx1"/>
                </a:solidFill>
                <a:latin typeface="Times New Roman" panose="02020603050405020304" pitchFamily="18" charset="0"/>
                <a:ea typeface="Times New Roman" panose="02020603050405020304" pitchFamily="18" charset="0"/>
              </a:rPr>
              <a:t>жөн</a:t>
            </a:r>
            <a:r>
              <a:rPr lang="kk-KZ" sz="2800" dirty="0">
                <a:solidFill>
                  <a:schemeClr val="tx1"/>
                </a:solidFill>
                <a:latin typeface="Times New Roman" panose="02020603050405020304" pitchFamily="18" charset="0"/>
                <a:ea typeface="Times New Roman" panose="02020603050405020304" pitchFamily="18" charset="0"/>
              </a:rPr>
              <a:t> көрсе, енді біреулері мүлде </a:t>
            </a:r>
            <a:r>
              <a:rPr lang="kk-KZ" sz="2800" b="1" dirty="0">
                <a:solidFill>
                  <a:schemeClr val="tx1"/>
                </a:solidFill>
                <a:latin typeface="Times New Roman" panose="02020603050405020304" pitchFamily="18" charset="0"/>
                <a:ea typeface="Times New Roman" panose="02020603050405020304" pitchFamily="18" charset="0"/>
              </a:rPr>
              <a:t>қарсылық</a:t>
            </a:r>
            <a:r>
              <a:rPr lang="kk-KZ" sz="2800" dirty="0">
                <a:solidFill>
                  <a:schemeClr val="tx1"/>
                </a:solidFill>
                <a:latin typeface="Times New Roman" panose="02020603050405020304" pitchFamily="18" charset="0"/>
                <a:ea typeface="Times New Roman" panose="02020603050405020304" pitchFamily="18" charset="0"/>
              </a:rPr>
              <a:t> келтіреді. </a:t>
            </a:r>
            <a:endParaRPr lang="ru-RU" sz="2800" dirty="0">
              <a:solidFill>
                <a:schemeClr val="tx1"/>
              </a:solidFill>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58094">
            <a:off x="6797201" y="1926126"/>
            <a:ext cx="5168962" cy="3214973"/>
          </a:xfrm>
          <a:prstGeom prst="roundRect">
            <a:avLst>
              <a:gd name="adj" fmla="val 4167"/>
            </a:avLst>
          </a:prstGeom>
          <a:solidFill>
            <a:srgbClr val="FFFFFF"/>
          </a:solidFill>
          <a:ln w="76200" cap="sq">
            <a:solidFill>
              <a:srgbClr val="EAEAEA"/>
            </a:solidFill>
            <a:miter lim="800000"/>
          </a:ln>
          <a:effectLst>
            <a:outerShdw blurRad="50800" dist="50800" dir="5400000" algn="ctr" rotWithShape="0">
              <a:srgbClr val="000000">
                <a:alpha val="0"/>
              </a:srgbClr>
            </a:outerShdw>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5421552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4369" y="1245240"/>
            <a:ext cx="4292161" cy="5412866"/>
          </a:xfrm>
          <a:prstGeom prst="rect">
            <a:avLst/>
          </a:prstGeom>
          <a:ln>
            <a:noFill/>
          </a:ln>
          <a:effectLst>
            <a:outerShdw blurRad="50800" dist="50800" dir="5400000" algn="ctr" rotWithShape="0">
              <a:srgbClr val="000000">
                <a:alpha val="0"/>
              </a:srgbClr>
            </a:outerShdw>
            <a:softEdge rad="112500"/>
          </a:effectLst>
        </p:spPr>
      </p:pic>
      <p:sp>
        <p:nvSpPr>
          <p:cNvPr id="3" name="Заголовок 2"/>
          <p:cNvSpPr>
            <a:spLocks noGrp="1"/>
          </p:cNvSpPr>
          <p:nvPr>
            <p:ph type="title"/>
          </p:nvPr>
        </p:nvSpPr>
        <p:spPr>
          <a:xfrm>
            <a:off x="4467069" y="6026046"/>
            <a:ext cx="3221618" cy="739102"/>
          </a:xfrm>
        </p:spPr>
        <p:txBody>
          <a:bodyPr>
            <a:normAutofit/>
          </a:bodyPr>
          <a:lstStyle/>
          <a:p>
            <a:pPr algn="ctr"/>
            <a:r>
              <a:rPr lang="kk-KZ" sz="2000" b="1" kern="1800" dirty="0" smtClean="0">
                <a:solidFill>
                  <a:srgbClr val="000000"/>
                </a:solidFill>
                <a:latin typeface="Times New Roman" panose="02020603050405020304" pitchFamily="18" charset="0"/>
                <a:ea typeface="Times New Roman" panose="02020603050405020304" pitchFamily="18" charset="0"/>
              </a:rPr>
              <a:t>Жанар Байсемізова (тележурналист)</a:t>
            </a:r>
            <a:endParaRPr lang="ru-RU" sz="2000" b="1" dirty="0"/>
          </a:p>
        </p:txBody>
      </p:sp>
      <p:sp>
        <p:nvSpPr>
          <p:cNvPr id="4" name="Объект 3"/>
          <p:cNvSpPr>
            <a:spLocks noGrp="1"/>
          </p:cNvSpPr>
          <p:nvPr>
            <p:ph sz="quarter" idx="13"/>
          </p:nvPr>
        </p:nvSpPr>
        <p:spPr>
          <a:xfrm>
            <a:off x="1025063" y="396184"/>
            <a:ext cx="10262529" cy="1192773"/>
          </a:xfrm>
          <a:prstGeom prst="rect">
            <a:avLst/>
          </a:prstGeom>
        </p:spPr>
        <p:txBody>
          <a:bodyPr>
            <a:normAutofit fontScale="85000" lnSpcReduction="20000"/>
          </a:bodyPr>
          <a:lstStyle/>
          <a:p>
            <a:pPr marL="0" indent="0" algn="ctr">
              <a:buNone/>
            </a:pPr>
            <a:r>
              <a:rPr lang="kk-KZ" dirty="0" smtClean="0">
                <a:latin typeface="Times New Roman" panose="02020603050405020304" pitchFamily="18" charset="0"/>
                <a:ea typeface="Times New Roman" panose="02020603050405020304" pitchFamily="18" charset="0"/>
              </a:rPr>
              <a:t>“</a:t>
            </a:r>
            <a:r>
              <a:rPr lang="kk-KZ" dirty="0">
                <a:latin typeface="Times New Roman" panose="02020603050405020304" pitchFamily="18" charset="0"/>
                <a:ea typeface="Times New Roman" panose="02020603050405020304" pitchFamily="18" charset="0"/>
              </a:rPr>
              <a:t>Америкадағы қазақ балаларының баянды өміріне қанып, елге қайтып келе жатырмыз... Олар бұдан былай жетімдіктің тауқыметін тартпайды. Безбүйрек аналары мен тасбауыр әкелері, Отаны  бұйыртпаған бақытты жат елден, жат құшақтан тапты. Бұған да </a:t>
            </a:r>
            <a:r>
              <a:rPr lang="kk-KZ" dirty="0" smtClean="0">
                <a:latin typeface="Times New Roman" panose="02020603050405020304" pitchFamily="18" charset="0"/>
                <a:ea typeface="Times New Roman" panose="02020603050405020304" pitchFamily="18" charset="0"/>
              </a:rPr>
              <a:t>шүкір</a:t>
            </a:r>
            <a:r>
              <a:rPr lang="en-US" dirty="0" smtClean="0">
                <a:latin typeface="Times New Roman" panose="02020603050405020304" pitchFamily="18" charset="0"/>
                <a:ea typeface="Times New Roman" panose="02020603050405020304" pitchFamily="18" charset="0"/>
              </a:rPr>
              <a:t>”</a:t>
            </a:r>
            <a:endParaRPr lang="ru-RU" dirty="0"/>
          </a:p>
        </p:txBody>
      </p:sp>
    </p:spTree>
    <p:extLst>
      <p:ext uri="{BB962C8B-B14F-4D97-AF65-F5344CB8AC3E}">
        <p14:creationId xmlns:p14="http://schemas.microsoft.com/office/powerpoint/2010/main" val="35927152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8047" y="956911"/>
            <a:ext cx="4482250" cy="5358030"/>
          </a:xfrm>
          <a:prstGeom prst="rect">
            <a:avLst/>
          </a:prstGeom>
          <a:ln>
            <a:noFill/>
          </a:ln>
          <a:effectLst>
            <a:outerShdw blurRad="50800" dist="50800" dir="5400000" algn="ctr" rotWithShape="0">
              <a:srgbClr val="000000">
                <a:alpha val="0"/>
              </a:srgbClr>
            </a:outerShdw>
            <a:softEdge rad="112500"/>
          </a:effectLst>
        </p:spPr>
      </p:pic>
      <p:sp>
        <p:nvSpPr>
          <p:cNvPr id="6" name="Заголовок 5"/>
          <p:cNvSpPr>
            <a:spLocks noGrp="1"/>
          </p:cNvSpPr>
          <p:nvPr>
            <p:ph type="title"/>
          </p:nvPr>
        </p:nvSpPr>
        <p:spPr>
          <a:xfrm>
            <a:off x="2699317" y="6640643"/>
            <a:ext cx="6058317" cy="383749"/>
          </a:xfrm>
        </p:spPr>
        <p:txBody>
          <a:bodyPr>
            <a:normAutofit fontScale="90000"/>
          </a:bodyPr>
          <a:lstStyle/>
          <a:p>
            <a:pPr>
              <a:spcAft>
                <a:spcPts val="0"/>
              </a:spcAft>
            </a:pPr>
            <a:r>
              <a:rPr lang="kk-KZ" sz="2000" b="1" dirty="0">
                <a:solidFill>
                  <a:srgbClr val="000000"/>
                </a:solidFill>
                <a:latin typeface="Times New Roman" panose="02020603050405020304" pitchFamily="18" charset="0"/>
                <a:ea typeface="Times New Roman" panose="02020603050405020304" pitchFamily="18" charset="0"/>
              </a:rPr>
              <a:t>Мұртаза Бұлұтай</a:t>
            </a:r>
            <a:r>
              <a:rPr lang="ru-RU" sz="2000" b="1" dirty="0">
                <a:latin typeface="Times New Roman" panose="02020603050405020304" pitchFamily="18" charset="0"/>
                <a:ea typeface="Times New Roman" panose="02020603050405020304" pitchFamily="18" charset="0"/>
              </a:rPr>
              <a:t>    </a:t>
            </a:r>
            <a:r>
              <a:rPr lang="ru-RU" sz="2000" b="1" dirty="0">
                <a:solidFill>
                  <a:schemeClr val="tx1"/>
                </a:solidFill>
                <a:latin typeface="Times New Roman" panose="02020603050405020304" pitchFamily="18" charset="0"/>
                <a:ea typeface="Times New Roman" panose="02020603050405020304" pitchFamily="18" charset="0"/>
              </a:rPr>
              <a:t>(</a:t>
            </a:r>
            <a:r>
              <a:rPr lang="kk-KZ" sz="2000" b="1" dirty="0" smtClean="0">
                <a:solidFill>
                  <a:srgbClr val="000000"/>
                </a:solidFill>
                <a:latin typeface="Times New Roman" panose="02020603050405020304" pitchFamily="18" charset="0"/>
                <a:ea typeface="Times New Roman" panose="02020603050405020304" pitchFamily="18" charset="0"/>
              </a:rPr>
              <a:t>белгілі </a:t>
            </a:r>
            <a:r>
              <a:rPr lang="kk-KZ" sz="2000" b="1" dirty="0">
                <a:solidFill>
                  <a:srgbClr val="000000"/>
                </a:solidFill>
                <a:latin typeface="Times New Roman" panose="02020603050405020304" pitchFamily="18" charset="0"/>
                <a:ea typeface="Times New Roman" panose="02020603050405020304" pitchFamily="18" charset="0"/>
              </a:rPr>
              <a:t>дінтанушы, мәдениеттанушы )</a:t>
            </a:r>
            <a:r>
              <a:rPr lang="ru-RU" sz="3200" dirty="0">
                <a:latin typeface="Times New Roman" panose="02020603050405020304" pitchFamily="18" charset="0"/>
                <a:ea typeface="Times New Roman" panose="02020603050405020304" pitchFamily="18" charset="0"/>
              </a:rPr>
              <a:t/>
            </a:r>
            <a:br>
              <a:rPr lang="ru-RU" sz="3200" dirty="0">
                <a:latin typeface="Times New Roman" panose="02020603050405020304" pitchFamily="18" charset="0"/>
                <a:ea typeface="Times New Roman" panose="02020603050405020304" pitchFamily="18" charset="0"/>
              </a:rPr>
            </a:br>
            <a:r>
              <a:rPr lang="ru-RU" dirty="0">
                <a:latin typeface="Calibri" panose="020F0502020204030204" pitchFamily="34" charset="0"/>
                <a:ea typeface="Calibri" panose="020F0502020204030204" pitchFamily="34" charset="0"/>
                <a:cs typeface="Times New Roman" panose="02020603050405020304" pitchFamily="18" charset="0"/>
              </a:rPr>
              <a:t> </a:t>
            </a:r>
            <a:r>
              <a:rPr lang="ru-RU" sz="2800" dirty="0">
                <a:latin typeface="Calibri" panose="020F0502020204030204" pitchFamily="34" charset="0"/>
                <a:ea typeface="Calibri" panose="020F0502020204030204" pitchFamily="34" charset="0"/>
                <a:cs typeface="Times New Roman" panose="02020603050405020304" pitchFamily="18" charset="0"/>
              </a:rPr>
              <a:t/>
            </a:r>
            <a:br>
              <a:rPr lang="ru-RU" sz="2800" dirty="0">
                <a:latin typeface="Calibri" panose="020F0502020204030204" pitchFamily="34" charset="0"/>
                <a:ea typeface="Calibri" panose="020F0502020204030204" pitchFamily="34" charset="0"/>
                <a:cs typeface="Times New Roman" panose="02020603050405020304" pitchFamily="18" charset="0"/>
              </a:rPr>
            </a:br>
            <a:endParaRPr lang="ru-RU" dirty="0"/>
          </a:p>
        </p:txBody>
      </p:sp>
      <p:sp>
        <p:nvSpPr>
          <p:cNvPr id="7" name="Объект 6"/>
          <p:cNvSpPr>
            <a:spLocks noGrp="1"/>
          </p:cNvSpPr>
          <p:nvPr>
            <p:ph sz="quarter" idx="13"/>
          </p:nvPr>
        </p:nvSpPr>
        <p:spPr>
          <a:xfrm>
            <a:off x="672088" y="247460"/>
            <a:ext cx="9450706" cy="898760"/>
          </a:xfrm>
          <a:prstGeom prst="rect">
            <a:avLst/>
          </a:prstGeom>
        </p:spPr>
        <p:txBody>
          <a:bodyPr>
            <a:normAutofit/>
          </a:bodyPr>
          <a:lstStyle/>
          <a:p>
            <a:pPr marL="0" indent="0" algn="ctr">
              <a:buNone/>
            </a:pPr>
            <a:r>
              <a:rPr lang="kk-KZ" sz="2000" dirty="0">
                <a:latin typeface="Times New Roman" panose="02020603050405020304" pitchFamily="18" charset="0"/>
                <a:ea typeface="Times New Roman" panose="02020603050405020304" pitchFamily="18" charset="0"/>
              </a:rPr>
              <a:t>“Соңғы он сегіз жылда 10 мыңға жуық жетімді шетелге жөнелтіппіз. Құдайдың өзі кешірсін</a:t>
            </a:r>
            <a:r>
              <a:rPr lang="kk-KZ" sz="2000" dirty="0" smtClean="0">
                <a:latin typeface="Times New Roman" panose="02020603050405020304" pitchFamily="18" charset="0"/>
                <a:ea typeface="Times New Roman" panose="02020603050405020304" pitchFamily="18" charset="0"/>
              </a:rPr>
              <a:t>…”</a:t>
            </a:r>
            <a:endParaRPr lang="ru-RU" sz="2000" dirty="0"/>
          </a:p>
        </p:txBody>
      </p:sp>
    </p:spTree>
    <p:extLst>
      <p:ext uri="{BB962C8B-B14F-4D97-AF65-F5344CB8AC3E}">
        <p14:creationId xmlns:p14="http://schemas.microsoft.com/office/powerpoint/2010/main" val="2543349763"/>
      </p:ext>
    </p:extLst>
  </p:cSld>
  <p:clrMapOvr>
    <a:masterClrMapping/>
  </p:clrMapOvr>
  <p:transition spd="slow">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quarter" idx="13"/>
          </p:nvPr>
        </p:nvSpPr>
        <p:spPr>
          <a:xfrm>
            <a:off x="232034" y="4841823"/>
            <a:ext cx="11355363" cy="2418413"/>
          </a:xfrm>
        </p:spPr>
        <p:txBody>
          <a:bodyPr>
            <a:normAutofit/>
          </a:bodyPr>
          <a:lstStyle/>
          <a:p>
            <a:pPr marL="0" indent="0">
              <a:buNone/>
            </a:pPr>
            <a:r>
              <a:rPr lang="kk-KZ" dirty="0">
                <a:latin typeface="Times New Roman" panose="02020603050405020304" pitchFamily="18" charset="0"/>
                <a:ea typeface="Times New Roman" panose="02020603050405020304" pitchFamily="18" charset="0"/>
                <a:cs typeface="Times New Roman" panose="02020603050405020304" pitchFamily="18" charset="0"/>
              </a:rPr>
              <a:t>Қазақстанның шетелдегі мекемелерінде консулдық есепте 7247 бала тіркелген. Олардың басым бөлігі, яғни, 5925 бала АҚШ-та өмір сүреді. Бұл ресми ақпарат. Шын мәнісінде Америкадағы қазақстандық балалардың саны жеті мыңға жетіп қалыпты.</a:t>
            </a:r>
            <a:endParaRPr lang="ru-RU"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034" y="164891"/>
            <a:ext cx="11355363" cy="4572001"/>
          </a:xfrm>
          <a:prstGeom prst="rect">
            <a:avLst/>
          </a:prstGeom>
          <a:effectLst>
            <a:outerShdw blurRad="50800" dist="50800" dir="5400000" algn="ctr" rotWithShape="0">
              <a:srgbClr val="000000">
                <a:alpha val="0"/>
              </a:srgbClr>
            </a:outerShdw>
          </a:effectLst>
        </p:spPr>
      </p:pic>
    </p:spTree>
    <p:extLst>
      <p:ext uri="{BB962C8B-B14F-4D97-AF65-F5344CB8AC3E}">
        <p14:creationId xmlns:p14="http://schemas.microsoft.com/office/powerpoint/2010/main" val="211608248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Объект 8"/>
          <p:cNvSpPr>
            <a:spLocks noGrp="1"/>
          </p:cNvSpPr>
          <p:nvPr>
            <p:ph sz="quarter" idx="13"/>
          </p:nvPr>
        </p:nvSpPr>
        <p:spPr>
          <a:xfrm>
            <a:off x="5537915" y="514924"/>
            <a:ext cx="6014434" cy="5679814"/>
          </a:xfrm>
          <a:prstGeom prst="rect">
            <a:avLst/>
          </a:prstGeom>
        </p:spPr>
        <p:txBody>
          <a:bodyPr>
            <a:normAutofit fontScale="70000" lnSpcReduction="20000"/>
          </a:bodyPr>
          <a:lstStyle/>
          <a:p>
            <a:pPr algn="just">
              <a:spcBef>
                <a:spcPts val="1200"/>
              </a:spcBef>
            </a:pPr>
            <a:r>
              <a:rPr lang="kk-KZ" b="1" dirty="0">
                <a:latin typeface="Times New Roman" panose="02020603050405020304" pitchFamily="18" charset="0"/>
                <a:ea typeface="Times New Roman" panose="02020603050405020304" pitchFamily="18" charset="0"/>
                <a:cs typeface="Times New Roman" panose="02020603050405020304" pitchFamily="18" charset="0"/>
              </a:rPr>
              <a:t>Зерттеу объектілері:</a:t>
            </a:r>
            <a:r>
              <a:rPr lang="kk-KZ" dirty="0">
                <a:latin typeface="Times New Roman" panose="02020603050405020304" pitchFamily="18" charset="0"/>
                <a:ea typeface="Times New Roman" panose="02020603050405020304" pitchFamily="18" charset="0"/>
                <a:cs typeface="Times New Roman" panose="02020603050405020304" pitchFamily="18" charset="0"/>
              </a:rPr>
              <a:t> 18 жастан жоғары азаматтар</a:t>
            </a:r>
            <a:endParaRPr lang="ru-RU" dirty="0">
              <a:latin typeface="KZ Times New Roman"/>
              <a:ea typeface="Times New Roman" panose="02020603050405020304" pitchFamily="18" charset="0"/>
              <a:cs typeface="Times New Roman" panose="02020603050405020304" pitchFamily="18" charset="0"/>
            </a:endParaRPr>
          </a:p>
          <a:p>
            <a:pPr algn="just">
              <a:spcBef>
                <a:spcPts val="1200"/>
              </a:spcBef>
            </a:pPr>
            <a:r>
              <a:rPr lang="kk-KZ" b="1" dirty="0">
                <a:latin typeface="Times New Roman" panose="02020603050405020304" pitchFamily="18" charset="0"/>
                <a:ea typeface="Times New Roman" panose="02020603050405020304" pitchFamily="18" charset="0"/>
                <a:cs typeface="Times New Roman" panose="02020603050405020304" pitchFamily="18" charset="0"/>
              </a:rPr>
              <a:t>Зерттеу субъектілері:</a:t>
            </a:r>
            <a:r>
              <a:rPr lang="kk-KZ" dirty="0">
                <a:latin typeface="Times New Roman" panose="02020603050405020304" pitchFamily="18" charset="0"/>
                <a:ea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студенттер және қарапайым қала тұрғындары</a:t>
            </a:r>
            <a:endParaRPr lang="ru-RU" dirty="0">
              <a:latin typeface="KZ Times New Roman"/>
              <a:ea typeface="Times New Roman" panose="02020603050405020304" pitchFamily="18" charset="0"/>
              <a:cs typeface="Times New Roman" panose="02020603050405020304" pitchFamily="18" charset="0"/>
            </a:endParaRPr>
          </a:p>
          <a:p>
            <a:pPr algn="just">
              <a:lnSpc>
                <a:spcPct val="115000"/>
              </a:lnSpc>
              <a:spcBef>
                <a:spcPts val="1200"/>
              </a:spcBef>
            </a:pPr>
            <a:r>
              <a:rPr lang="kk-KZ" b="1" dirty="0">
                <a:latin typeface="Times New Roman" panose="02020603050405020304" pitchFamily="18" charset="0"/>
                <a:ea typeface="Calibri" panose="020F0502020204030204" pitchFamily="34" charset="0"/>
                <a:cs typeface="Times New Roman" panose="02020603050405020304" pitchFamily="18" charset="0"/>
              </a:rPr>
              <a:t>Басты зерттелетін мәселе: </a:t>
            </a:r>
            <a:r>
              <a:rPr lang="kk-KZ" dirty="0">
                <a:latin typeface="Times New Roman" panose="02020603050405020304" pitchFamily="18" charset="0"/>
                <a:ea typeface="Calibri" panose="020F0502020204030204" pitchFamily="34" charset="0"/>
                <a:cs typeface="Times New Roman" panose="02020603050405020304" pitchFamily="18" charset="0"/>
              </a:rPr>
              <a:t> Қазақстандағы жетім балаларды шетел азаматтарының асырап </a:t>
            </a:r>
            <a:r>
              <a:rPr lang="kk-KZ" dirty="0" smtClean="0">
                <a:latin typeface="Times New Roman" panose="02020603050405020304" pitchFamily="18" charset="0"/>
                <a:ea typeface="Calibri" panose="020F0502020204030204" pitchFamily="34" charset="0"/>
                <a:cs typeface="Times New Roman" panose="02020603050405020304" pitchFamily="18" charset="0"/>
              </a:rPr>
              <a:t>алуының </a:t>
            </a:r>
            <a:r>
              <a:rPr lang="kk-KZ" dirty="0">
                <a:latin typeface="Times New Roman" panose="02020603050405020304" pitchFamily="18" charset="0"/>
                <a:ea typeface="Calibri" panose="020F0502020204030204" pitchFamily="34" charset="0"/>
                <a:cs typeface="Times New Roman" panose="02020603050405020304" pitchFamily="18" charset="0"/>
              </a:rPr>
              <a:t>белең алуы</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1200"/>
              </a:spcBef>
            </a:pPr>
            <a:r>
              <a:rPr lang="kk-KZ" b="1" dirty="0">
                <a:latin typeface="Times New Roman" panose="02020603050405020304" pitchFamily="18" charset="0"/>
                <a:ea typeface="Calibri" panose="020F0502020204030204" pitchFamily="34" charset="0"/>
                <a:cs typeface="Times New Roman" panose="02020603050405020304" pitchFamily="18" charset="0"/>
              </a:rPr>
              <a:t>Зерттеу мақсаты: </a:t>
            </a:r>
            <a:r>
              <a:rPr lang="kk-KZ" dirty="0">
                <a:latin typeface="Times New Roman" panose="02020603050405020304" pitchFamily="18" charset="0"/>
                <a:ea typeface="Calibri" panose="020F0502020204030204" pitchFamily="34" charset="0"/>
                <a:cs typeface="Times New Roman" panose="02020603050405020304" pitchFamily="18" charset="0"/>
              </a:rPr>
              <a:t>Шетел азаматтарының Қазақстан балаларын асырап алу туралы еліміздің азаматтарының көзқарасын анықтау. Бұл жағдайдың оң және теріс жақтарын қарастыру.</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1200"/>
              </a:spcBef>
            </a:pPr>
            <a:r>
              <a:rPr lang="kk-KZ" b="1" dirty="0">
                <a:latin typeface="Times New Roman" panose="02020603050405020304" pitchFamily="18" charset="0"/>
                <a:ea typeface="Times New Roman" panose="02020603050405020304" pitchFamily="18" charset="0"/>
                <a:cs typeface="Times New Roman" panose="02020603050405020304" pitchFamily="18" charset="0"/>
              </a:rPr>
              <a:t>Зерттеу міндеті: </a:t>
            </a:r>
            <a:r>
              <a:rPr lang="kk-KZ" dirty="0">
                <a:latin typeface="Times New Roman" panose="02020603050405020304" pitchFamily="18" charset="0"/>
                <a:ea typeface="Times New Roman" panose="02020603050405020304" pitchFamily="18" charset="0"/>
                <a:cs typeface="Times New Roman" panose="02020603050405020304" pitchFamily="18" charset="0"/>
              </a:rPr>
              <a:t>Біз сауалнаманы екі топтардың арасында жүргізуге жоспарлаймыз: жастардың және ересек адамдардың арасында. Зерттеудің нәтижесінде біз олардың ой-пікірлерін салыстырып көрсетеміз.</a:t>
            </a:r>
            <a:endParaRPr lang="ru-RU" dirty="0">
              <a:latin typeface="KZ Times New Roman"/>
              <a:ea typeface="Times New Roman" panose="02020603050405020304" pitchFamily="18" charset="0"/>
              <a:cs typeface="Times New Roman" panose="02020603050405020304" pitchFamily="18" charset="0"/>
            </a:endParaRPr>
          </a:p>
          <a:p>
            <a:pPr algn="just">
              <a:spcBef>
                <a:spcPts val="1200"/>
              </a:spcBef>
            </a:pPr>
            <a:r>
              <a:rPr lang="kk-KZ" b="1" dirty="0">
                <a:latin typeface="Times New Roman" panose="02020603050405020304" pitchFamily="18" charset="0"/>
                <a:ea typeface="Times New Roman" panose="02020603050405020304" pitchFamily="18" charset="0"/>
                <a:cs typeface="Times New Roman" panose="02020603050405020304" pitchFamily="18" charset="0"/>
              </a:rPr>
              <a:t>Ғылыми болжам: </a:t>
            </a:r>
            <a:r>
              <a:rPr lang="kk-KZ" dirty="0">
                <a:latin typeface="Times New Roman" panose="02020603050405020304" pitchFamily="18" charset="0"/>
                <a:ea typeface="Times New Roman" panose="02020603050405020304" pitchFamily="18" charset="0"/>
                <a:cs typeface="Times New Roman" panose="02020603050405020304" pitchFamily="18" charset="0"/>
              </a:rPr>
              <a:t>Біз қазақстандық балаларды шетел азаматтарына беру қаншалықты баланың өміріне оң әсерін тигізіп қана қоймай, баланың отбасында өмір сүру бақытын сыйлайтындығына көз жеткізе аламыз</a:t>
            </a: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effectLst/>
              <a:latin typeface="KZ Times New Roman"/>
              <a:ea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44629">
            <a:off x="118490" y="213574"/>
            <a:ext cx="5210219" cy="5362977"/>
          </a:xfrm>
          <a:prstGeom prst="roundRect">
            <a:avLst>
              <a:gd name="adj" fmla="val 8594"/>
            </a:avLst>
          </a:prstGeom>
          <a:solidFill>
            <a:srgbClr val="FFFFFF">
              <a:shade val="85000"/>
            </a:srgbClr>
          </a:solidFill>
          <a:ln>
            <a:noFill/>
          </a:ln>
          <a:effectLst>
            <a:outerShdw blurRad="50800" dist="50800" dir="5400000" algn="ctr" rotWithShape="0">
              <a:srgbClr val="000000">
                <a:alpha val="0"/>
              </a:srgbClr>
            </a:outerShdw>
            <a:reflection blurRad="12700" stA="38000" endPos="28000" dist="5000" dir="5400000" sy="-100000" algn="bl" rotWithShape="0"/>
          </a:effectLst>
        </p:spPr>
      </p:pic>
    </p:spTree>
    <p:extLst>
      <p:ext uri="{BB962C8B-B14F-4D97-AF65-F5344CB8AC3E}">
        <p14:creationId xmlns:p14="http://schemas.microsoft.com/office/powerpoint/2010/main" val="105127552"/>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885824" y="419099"/>
            <a:ext cx="10598419" cy="6152181"/>
          </a:xfrm>
          <a:prstGeom prst="rect">
            <a:avLst/>
          </a:prstGeom>
        </p:spPr>
        <p:txBody>
          <a:bodyPr>
            <a:normAutofit fontScale="85000" lnSpcReduction="10000"/>
          </a:bodyPr>
          <a:lstStyle/>
          <a:p>
            <a:pPr marL="0" lvl="0" indent="0">
              <a:spcBef>
                <a:spcPts val="0"/>
              </a:spcBef>
              <a:buClr>
                <a:srgbClr val="90C226"/>
              </a:buClr>
              <a:buNone/>
            </a:pPr>
            <a:r>
              <a:rPr lang="kk-KZ" dirty="0">
                <a:solidFill>
                  <a:prstClr val="black">
                    <a:lumMod val="75000"/>
                    <a:lumOff val="25000"/>
                  </a:prstClr>
                </a:solidFill>
                <a:latin typeface="Times New Roman" panose="02020603050405020304" pitchFamily="18" charset="0"/>
                <a:cs typeface="Times New Roman" panose="02020603050405020304" pitchFamily="18" charset="0"/>
              </a:rPr>
              <a:t>Сонымен осы тақырып негізінде біз әлеуметтік зерттеу </a:t>
            </a:r>
            <a:r>
              <a:rPr lang="kk-KZ" dirty="0" smtClean="0">
                <a:solidFill>
                  <a:prstClr val="black">
                    <a:lumMod val="75000"/>
                    <a:lumOff val="25000"/>
                  </a:prstClr>
                </a:solidFill>
                <a:latin typeface="Times New Roman" panose="02020603050405020304" pitchFamily="18" charset="0"/>
                <a:cs typeface="Times New Roman" panose="02020603050405020304" pitchFamily="18" charset="0"/>
              </a:rPr>
              <a:t>жүргіздік.</a:t>
            </a:r>
          </a:p>
          <a:p>
            <a:pPr marL="0" lvl="0" indent="0">
              <a:spcBef>
                <a:spcPts val="0"/>
              </a:spcBef>
              <a:buClr>
                <a:srgbClr val="90C226"/>
              </a:buClr>
              <a:buNone/>
            </a:pP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Зерттеу </a:t>
            </a:r>
            <a:r>
              <a:rPr lang="kk-KZ" dirty="0">
                <a:latin typeface="Times New Roman" panose="02020603050405020304" pitchFamily="18" charset="0"/>
                <a:ea typeface="Times New Roman" panose="02020603050405020304" pitchFamily="18" charset="0"/>
                <a:cs typeface="Times New Roman" panose="02020603050405020304" pitchFamily="18" charset="0"/>
              </a:rPr>
              <a:t>жүргізу негізіне біз сауалнаманы дайындадық. Ондағы қойылатын сұрақтар төмендегідей:</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lvl="0">
              <a:lnSpc>
                <a:spcPct val="115000"/>
              </a:lnSpc>
              <a:buFont typeface="+mj-lt"/>
              <a:buAutoNum type="arabicPeriod"/>
            </a:pPr>
            <a:r>
              <a:rPr lang="kk-KZ" dirty="0">
                <a:latin typeface="Times New Roman" panose="02020603050405020304" pitchFamily="18" charset="0"/>
                <a:ea typeface="Calibri" panose="020F0502020204030204" pitchFamily="34" charset="0"/>
                <a:cs typeface="Times New Roman" panose="02020603050405020304" pitchFamily="18" charset="0"/>
              </a:rPr>
              <a:t>Сіз бала тәрбиелейсіз бе? </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lvl="0">
              <a:lnSpc>
                <a:spcPct val="115000"/>
              </a:lnSpc>
              <a:buFont typeface="+mj-lt"/>
              <a:buAutoNum type="arabicPeriod"/>
            </a:pPr>
            <a:r>
              <a:rPr lang="kk-KZ" dirty="0">
                <a:latin typeface="Times New Roman" panose="02020603050405020304" pitchFamily="18" charset="0"/>
                <a:ea typeface="Calibri" panose="020F0502020204030204" pitchFamily="34" charset="0"/>
                <a:cs typeface="Times New Roman" panose="02020603050405020304" pitchFamily="18" charset="0"/>
              </a:rPr>
              <a:t>Болашақта бала асырап алу туралы ойыңыз бар ма?</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lvl="0">
              <a:lnSpc>
                <a:spcPct val="115000"/>
              </a:lnSpc>
              <a:buFont typeface="+mj-lt"/>
              <a:buAutoNum type="arabicPeriod"/>
            </a:pPr>
            <a:r>
              <a:rPr lang="kk-KZ" dirty="0">
                <a:latin typeface="Times New Roman" panose="02020603050405020304" pitchFamily="18" charset="0"/>
                <a:ea typeface="Calibri" panose="020F0502020204030204" pitchFamily="34" charset="0"/>
                <a:cs typeface="Times New Roman" panose="02020603050405020304" pitchFamily="18" charset="0"/>
              </a:rPr>
              <a:t>Мүмкіндігіңіз болса мүгедек немесе кемтар баланы асырап алушы ма едіңіз?</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lvl="0">
              <a:lnSpc>
                <a:spcPct val="115000"/>
              </a:lnSpc>
              <a:buFont typeface="+mj-lt"/>
              <a:buAutoNum type="arabicPeriod"/>
            </a:pPr>
            <a:r>
              <a:rPr lang="kk-KZ" dirty="0">
                <a:latin typeface="Times New Roman" panose="02020603050405020304" pitchFamily="18" charset="0"/>
                <a:ea typeface="Calibri" panose="020F0502020204030204" pitchFamily="34" charset="0"/>
                <a:cs typeface="Times New Roman" panose="02020603050405020304" pitchFamily="18" charset="0"/>
              </a:rPr>
              <a:t>Сіздің бала асырап алуыңызға ештеңе кедергі жасамайды ма?</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lvl="0">
              <a:lnSpc>
                <a:spcPct val="115000"/>
              </a:lnSpc>
              <a:buFont typeface="+mj-lt"/>
              <a:buAutoNum type="arabicPeriod"/>
            </a:pPr>
            <a:r>
              <a:rPr lang="kk-KZ" dirty="0">
                <a:latin typeface="Times New Roman" panose="02020603050405020304" pitchFamily="18" charset="0"/>
                <a:ea typeface="Calibri" panose="020F0502020204030204" pitchFamily="34" charset="0"/>
                <a:cs typeface="Times New Roman" panose="02020603050405020304" pitchFamily="18" charset="0"/>
              </a:rPr>
              <a:t>Сіздің ойыңызша мемлекетімізде бала асырап алуға  кедергі келтіретін факторлар қандай? </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lvl="0">
              <a:lnSpc>
                <a:spcPct val="115000"/>
              </a:lnSpc>
              <a:buFont typeface="+mj-lt"/>
              <a:buAutoNum type="arabicPeriod"/>
            </a:pPr>
            <a:r>
              <a:rPr lang="kk-KZ" dirty="0">
                <a:latin typeface="Times New Roman" panose="02020603050405020304" pitchFamily="18" charset="0"/>
                <a:ea typeface="Calibri" panose="020F0502020204030204" pitchFamily="34" charset="0"/>
                <a:cs typeface="Times New Roman" panose="02020603050405020304" pitchFamily="18" charset="0"/>
              </a:rPr>
              <a:t>Шетел азаматтарының елімізден бала асырап алатындығы туралы білесіз бе? </a:t>
            </a:r>
            <a:endParaRPr lang="kk-KZ" dirty="0" smtClean="0">
              <a:latin typeface="Times New Roman" panose="02020603050405020304" pitchFamily="18" charset="0"/>
              <a:ea typeface="Calibri" panose="020F0502020204030204" pitchFamily="34" charset="0"/>
              <a:cs typeface="Times New Roman" panose="02020603050405020304" pitchFamily="18" charset="0"/>
            </a:endParaRPr>
          </a:p>
          <a:p>
            <a:pPr lvl="0">
              <a:lnSpc>
                <a:spcPct val="115000"/>
              </a:lnSpc>
              <a:buFont typeface="+mj-lt"/>
              <a:buAutoNum type="arabicPeriod"/>
            </a:pPr>
            <a:r>
              <a:rPr lang="kk-KZ" dirty="0">
                <a:latin typeface="Times New Roman" panose="02020603050405020304" pitchFamily="18" charset="0"/>
                <a:ea typeface="Calibri" panose="020F0502020204030204" pitchFamily="34" charset="0"/>
                <a:cs typeface="Times New Roman" panose="02020603050405020304" pitchFamily="18" charset="0"/>
              </a:rPr>
              <a:t>Ол сіз үшін қандай жаңалық болды</a:t>
            </a:r>
            <a:r>
              <a:rPr lang="kk-KZ" dirty="0" smtClean="0">
                <a:latin typeface="Times New Roman" panose="02020603050405020304" pitchFamily="18" charset="0"/>
                <a:ea typeface="Calibri" panose="020F0502020204030204" pitchFamily="34" charset="0"/>
                <a:cs typeface="Times New Roman" panose="02020603050405020304" pitchFamily="18" charset="0"/>
              </a:rPr>
              <a:t>?</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lvl="0">
              <a:lnSpc>
                <a:spcPct val="115000"/>
              </a:lnSpc>
              <a:buFont typeface="+mj-lt"/>
              <a:buAutoNum type="arabicPeriod"/>
            </a:pPr>
            <a:r>
              <a:rPr lang="kk-KZ" dirty="0">
                <a:latin typeface="Times New Roman" panose="02020603050405020304" pitchFamily="18" charset="0"/>
                <a:ea typeface="Calibri" panose="020F0502020204030204" pitchFamily="34" charset="0"/>
                <a:cs typeface="Times New Roman" panose="02020603050405020304" pitchFamily="18" charset="0"/>
              </a:rPr>
              <a:t>Сіздің пікіріңізше шетел азаматтарының елімізден балаларды асырап алуының қандай пайдалы жақтары </a:t>
            </a:r>
            <a:r>
              <a:rPr lang="kk-KZ" dirty="0" smtClean="0">
                <a:latin typeface="Times New Roman" panose="02020603050405020304" pitchFamily="18" charset="0"/>
                <a:ea typeface="Calibri" panose="020F0502020204030204" pitchFamily="34" charset="0"/>
                <a:cs typeface="Times New Roman" panose="02020603050405020304" pitchFamily="18" charset="0"/>
              </a:rPr>
              <a:t>бар?</a:t>
            </a:r>
          </a:p>
          <a:p>
            <a:pPr lvl="0">
              <a:lnSpc>
                <a:spcPct val="115000"/>
              </a:lnSpc>
              <a:buClr>
                <a:srgbClr val="90C226"/>
              </a:buClr>
              <a:buFont typeface="+mj-lt"/>
              <a:buAutoNum type="arabicPeriod"/>
            </a:pPr>
            <a:r>
              <a:rPr lang="kk-KZ" dirty="0" smtClean="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Сіздің пікіріңізше шетел азаматтарының елімізден балаларды асырап алуының қандай зиянды жақтары бар?</a:t>
            </a:r>
            <a:endParaRPr lang="ru-RU" dirty="0" smtClean="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lvl="0">
              <a:lnSpc>
                <a:spcPct val="115000"/>
              </a:lnSpc>
              <a:buFont typeface="+mj-lt"/>
              <a:buAutoNum type="arabicPeriod"/>
            </a:pPr>
            <a:r>
              <a:rPr lang="kk-KZ" dirty="0" smtClean="0">
                <a:latin typeface="Times New Roman" panose="02020603050405020304" pitchFamily="18" charset="0"/>
                <a:ea typeface="Calibri" panose="020F0502020204030204" pitchFamily="34" charset="0"/>
                <a:cs typeface="Times New Roman" panose="02020603050405020304" pitchFamily="18" charset="0"/>
              </a:rPr>
              <a:t> Шетел азаматтарының елімізден балаларды асырап алуына қалай қарайсыз?</a:t>
            </a:r>
          </a:p>
          <a:p>
            <a:pPr lvl="0">
              <a:lnSpc>
                <a:spcPct val="115000"/>
              </a:lnSpc>
              <a:buFont typeface="+mj-lt"/>
              <a:buAutoNum type="arabicPeriod"/>
            </a:pPr>
            <a:r>
              <a:rPr lang="kk-KZ" dirty="0" smtClean="0">
                <a:latin typeface="Times New Roman" panose="02020603050405020304" pitchFamily="18" charset="0"/>
                <a:ea typeface="Calibri" panose="020F0502020204030204" pitchFamily="34" charset="0"/>
                <a:cs typeface="Times New Roman" panose="02020603050405020304" pitchFamily="18" charset="0"/>
              </a:rPr>
              <a:t>Неліктен </a:t>
            </a:r>
            <a:r>
              <a:rPr lang="kk-KZ" dirty="0">
                <a:latin typeface="Times New Roman" panose="02020603050405020304" pitchFamily="18" charset="0"/>
                <a:ea typeface="Calibri" panose="020F0502020204030204" pitchFamily="34" charset="0"/>
                <a:cs typeface="Times New Roman" panose="02020603050405020304" pitchFamily="18" charset="0"/>
              </a:rPr>
              <a:t>қарсысыз</a:t>
            </a:r>
            <a:r>
              <a:rPr lang="kk-KZ" dirty="0">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kk-KZ" dirty="0">
                <a:latin typeface="Times New Roman" panose="02020603050405020304" pitchFamily="18" charset="0"/>
                <a:ea typeface="Calibri" panose="020F0502020204030204" pitchFamily="34" charset="0"/>
                <a:cs typeface="Times New Roman" panose="02020603050405020304" pitchFamily="18" charset="0"/>
              </a:rPr>
              <a:t>қарсы емессіз? (осыған байланысты өз пікіріңіз қандай?)</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124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Овал 12"/>
          <p:cNvSpPr/>
          <p:nvPr/>
        </p:nvSpPr>
        <p:spPr>
          <a:xfrm>
            <a:off x="4803820" y="2071350"/>
            <a:ext cx="2125013" cy="11226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30 адам</a:t>
            </a:r>
            <a:endParaRPr lang="ru-RU" dirty="0"/>
          </a:p>
        </p:txBody>
      </p:sp>
      <p:sp>
        <p:nvSpPr>
          <p:cNvPr id="2" name="Заголовок 1"/>
          <p:cNvSpPr>
            <a:spLocks noGrp="1"/>
          </p:cNvSpPr>
          <p:nvPr>
            <p:ph type="title"/>
          </p:nvPr>
        </p:nvSpPr>
        <p:spPr/>
        <p:txBody>
          <a:bodyPr/>
          <a:lstStyle/>
          <a:p>
            <a:r>
              <a:rPr lang="kk-KZ" dirty="0" smtClean="0"/>
              <a:t>Зерттеуге қатысқандар:</a:t>
            </a:r>
            <a:endParaRPr lang="ru-RU" dirty="0"/>
          </a:p>
        </p:txBody>
      </p:sp>
      <p:sp>
        <p:nvSpPr>
          <p:cNvPr id="12" name="Овал 11"/>
          <p:cNvSpPr/>
          <p:nvPr/>
        </p:nvSpPr>
        <p:spPr>
          <a:xfrm>
            <a:off x="2274194" y="3570430"/>
            <a:ext cx="1932904" cy="101743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t>14 ер адам</a:t>
            </a:r>
            <a:endParaRPr lang="ru-RU" dirty="0"/>
          </a:p>
        </p:txBody>
      </p:sp>
      <p:sp>
        <p:nvSpPr>
          <p:cNvPr id="14" name="Овал 13"/>
          <p:cNvSpPr/>
          <p:nvPr/>
        </p:nvSpPr>
        <p:spPr>
          <a:xfrm>
            <a:off x="7483699" y="3570431"/>
            <a:ext cx="2046667" cy="101743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t>16 әйел адам</a:t>
            </a:r>
            <a:endParaRPr lang="ru-RU" dirty="0"/>
          </a:p>
        </p:txBody>
      </p:sp>
      <p:cxnSp>
        <p:nvCxnSpPr>
          <p:cNvPr id="19" name="Прямая соединительная линия 18"/>
          <p:cNvCxnSpPr/>
          <p:nvPr/>
        </p:nvCxnSpPr>
        <p:spPr>
          <a:xfrm flipH="1">
            <a:off x="3240646" y="2632655"/>
            <a:ext cx="15631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a:endCxn id="12" idx="0"/>
          </p:cNvCxnSpPr>
          <p:nvPr/>
        </p:nvCxnSpPr>
        <p:spPr>
          <a:xfrm>
            <a:off x="3240646" y="2632655"/>
            <a:ext cx="0" cy="9377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a:off x="6928833" y="2632655"/>
            <a:ext cx="15781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endCxn id="14" idx="0"/>
          </p:cNvCxnSpPr>
          <p:nvPr/>
        </p:nvCxnSpPr>
        <p:spPr>
          <a:xfrm>
            <a:off x="8507032" y="2632655"/>
            <a:ext cx="1" cy="937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07103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p:nvPr>
            <p:extLst>
              <p:ext uri="{D42A27DB-BD31-4B8C-83A1-F6EECF244321}">
                <p14:modId xmlns:p14="http://schemas.microsoft.com/office/powerpoint/2010/main" val="3654578387"/>
              </p:ext>
            </p:extLst>
          </p:nvPr>
        </p:nvGraphicFramePr>
        <p:xfrm>
          <a:off x="2032000" y="659568"/>
          <a:ext cx="8745928" cy="54787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0944562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Объект 9"/>
          <p:cNvGraphicFramePr>
            <a:graphicFrameLocks noGrp="1"/>
          </p:cNvGraphicFramePr>
          <p:nvPr>
            <p:ph sz="quarter" idx="13"/>
            <p:extLst>
              <p:ext uri="{D42A27DB-BD31-4B8C-83A1-F6EECF244321}">
                <p14:modId xmlns:p14="http://schemas.microsoft.com/office/powerpoint/2010/main" val="866447853"/>
              </p:ext>
            </p:extLst>
          </p:nvPr>
        </p:nvGraphicFramePr>
        <p:xfrm>
          <a:off x="1049311" y="539646"/>
          <a:ext cx="10103372" cy="55313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044806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Объект 22"/>
          <p:cNvGraphicFramePr>
            <a:graphicFrameLocks noGrp="1"/>
          </p:cNvGraphicFramePr>
          <p:nvPr>
            <p:ph sz="quarter" idx="13"/>
            <p:extLst>
              <p:ext uri="{D42A27DB-BD31-4B8C-83A1-F6EECF244321}">
                <p14:modId xmlns:p14="http://schemas.microsoft.com/office/powerpoint/2010/main" val="3816274222"/>
              </p:ext>
            </p:extLst>
          </p:nvPr>
        </p:nvGraphicFramePr>
        <p:xfrm>
          <a:off x="677863" y="929390"/>
          <a:ext cx="9245626" cy="52615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84000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23"/>
                                        </p:tgtEl>
                                        <p:attrNameLst>
                                          <p:attrName>ppt_w</p:attrName>
                                        </p:attrNameLst>
                                      </p:cBhvr>
                                      <p:tavLst>
                                        <p:tav tm="0">
                                          <p:val>
                                            <p:strVal val="ppt_w"/>
                                          </p:val>
                                        </p:tav>
                                        <p:tav tm="100000">
                                          <p:val>
                                            <p:fltVal val="0"/>
                                          </p:val>
                                        </p:tav>
                                      </p:tavLst>
                                    </p:anim>
                                    <p:anim calcmode="lin" valueType="num">
                                      <p:cBhvr>
                                        <p:cTn id="7" dur="500"/>
                                        <p:tgtEl>
                                          <p:spTgt spid="23"/>
                                        </p:tgtEl>
                                        <p:attrNameLst>
                                          <p:attrName>ppt_h</p:attrName>
                                        </p:attrNameLst>
                                      </p:cBhvr>
                                      <p:tavLst>
                                        <p:tav tm="0">
                                          <p:val>
                                            <p:strVal val="ppt_h"/>
                                          </p:val>
                                        </p:tav>
                                        <p:tav tm="100000">
                                          <p:val>
                                            <p:fltVal val="0"/>
                                          </p:val>
                                        </p:tav>
                                      </p:tavLst>
                                    </p:anim>
                                    <p:animEffect transition="out" filter="fade">
                                      <p:cBhvr>
                                        <p:cTn id="8" dur="500"/>
                                        <p:tgtEl>
                                          <p:spTgt spid="23"/>
                                        </p:tgtEl>
                                      </p:cBhvr>
                                    </p:animEffect>
                                    <p:set>
                                      <p:cBhvr>
                                        <p:cTn id="9"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Объект 16"/>
          <p:cNvGraphicFramePr>
            <a:graphicFrameLocks noGrp="1"/>
          </p:cNvGraphicFramePr>
          <p:nvPr>
            <p:ph sz="quarter" idx="13"/>
            <p:extLst>
              <p:ext uri="{D42A27DB-BD31-4B8C-83A1-F6EECF244321}">
                <p14:modId xmlns:p14="http://schemas.microsoft.com/office/powerpoint/2010/main" val="856300286"/>
              </p:ext>
            </p:extLst>
          </p:nvPr>
        </p:nvGraphicFramePr>
        <p:xfrm>
          <a:off x="677863" y="764498"/>
          <a:ext cx="9695330" cy="52775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807603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72403" y="809469"/>
            <a:ext cx="8596668" cy="5261873"/>
          </a:xfrm>
          <a:prstGeom prst="rect">
            <a:avLst/>
          </a:prstGeom>
        </p:spPr>
        <p:txBody>
          <a:bodyPr/>
          <a:lstStyle/>
          <a:p>
            <a:pPr marL="0" lvl="0" indent="0" algn="ctr">
              <a:lnSpc>
                <a:spcPct val="115000"/>
              </a:lnSpc>
              <a:buNone/>
            </a:pPr>
            <a:r>
              <a:rPr lang="kk-KZ" dirty="0">
                <a:latin typeface="Times New Roman" panose="02020603050405020304" pitchFamily="18" charset="0"/>
                <a:ea typeface="Calibri" panose="020F0502020204030204" pitchFamily="34" charset="0"/>
                <a:cs typeface="Times New Roman" panose="02020603050405020304" pitchFamily="18" charset="0"/>
              </a:rPr>
              <a:t>Сіздің ойыңызша мемлекетімізде бала асырап алуға  кедергі келтіретін факторлар қандай? </a:t>
            </a:r>
            <a:endParaRPr lang="kk-KZ"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buFont typeface="Wingdings" panose="05000000000000000000" pitchFamily="2" charset="2"/>
              <a:buChar char="Ø"/>
            </a:pPr>
            <a:r>
              <a:rPr lang="kk-KZ" sz="1600" dirty="0" smtClean="0">
                <a:latin typeface="Times New Roman" panose="02020603050405020304" pitchFamily="18" charset="0"/>
                <a:ea typeface="Calibri" panose="020F0502020204030204" pitchFamily="34" charset="0"/>
                <a:cs typeface="Times New Roman" panose="02020603050405020304" pitchFamily="18" charset="0"/>
              </a:rPr>
              <a:t>Құжаттар мәселесі</a:t>
            </a:r>
          </a:p>
          <a:p>
            <a:pPr>
              <a:lnSpc>
                <a:spcPct val="115000"/>
              </a:lnSpc>
              <a:buFont typeface="Wingdings" panose="05000000000000000000" pitchFamily="2" charset="2"/>
              <a:buChar char="Ø"/>
            </a:pPr>
            <a:r>
              <a:rPr lang="kk-KZ" sz="1600" dirty="0" smtClean="0">
                <a:latin typeface="Times New Roman" panose="02020603050405020304" pitchFamily="18" charset="0"/>
                <a:ea typeface="Calibri" panose="020F0502020204030204" pitchFamily="34" charset="0"/>
                <a:cs typeface="Times New Roman" panose="02020603050405020304" pitchFamily="18" charset="0"/>
              </a:rPr>
              <a:t>Жұмыссыздық</a:t>
            </a:r>
          </a:p>
          <a:p>
            <a:pPr>
              <a:lnSpc>
                <a:spcPct val="115000"/>
              </a:lnSpc>
              <a:buFont typeface="Wingdings" panose="05000000000000000000" pitchFamily="2" charset="2"/>
              <a:buChar char="Ø"/>
            </a:pPr>
            <a:r>
              <a:rPr lang="kk-KZ" sz="1600" dirty="0" smtClean="0">
                <a:latin typeface="Times New Roman" panose="02020603050405020304" pitchFamily="18" charset="0"/>
                <a:ea typeface="Calibri" panose="020F0502020204030204" pitchFamily="34" charset="0"/>
                <a:cs typeface="Times New Roman" panose="02020603050405020304" pitchFamily="18" charset="0"/>
              </a:rPr>
              <a:t>Отбасының әлеуметтік жағдайына байланысты</a:t>
            </a:r>
          </a:p>
          <a:p>
            <a:pPr>
              <a:lnSpc>
                <a:spcPct val="115000"/>
              </a:lnSpc>
              <a:buFont typeface="Wingdings" panose="05000000000000000000" pitchFamily="2" charset="2"/>
              <a:buChar char="Ø"/>
            </a:pPr>
            <a:r>
              <a:rPr lang="kk-KZ" sz="1600" dirty="0" smtClean="0">
                <a:latin typeface="Times New Roman" panose="02020603050405020304" pitchFamily="18" charset="0"/>
                <a:ea typeface="Calibri" panose="020F0502020204030204" pitchFamily="34" charset="0"/>
                <a:cs typeface="Times New Roman" panose="02020603050405020304" pitchFamily="18" charset="0"/>
              </a:rPr>
              <a:t>Рухани жағдай</a:t>
            </a:r>
          </a:p>
          <a:p>
            <a:pPr>
              <a:lnSpc>
                <a:spcPct val="115000"/>
              </a:lnSpc>
              <a:buFont typeface="Wingdings" panose="05000000000000000000" pitchFamily="2" charset="2"/>
              <a:buChar char="Ø"/>
            </a:pPr>
            <a:r>
              <a:rPr lang="kk-KZ" sz="1600" dirty="0" smtClean="0">
                <a:latin typeface="Times New Roman" panose="02020603050405020304" pitchFamily="18" charset="0"/>
                <a:ea typeface="Calibri" panose="020F0502020204030204" pitchFamily="34" charset="0"/>
                <a:cs typeface="Times New Roman" panose="02020603050405020304" pitchFamily="18" charset="0"/>
              </a:rPr>
              <a:t>Төмен жалақы</a:t>
            </a:r>
          </a:p>
          <a:p>
            <a:pPr marL="0" indent="0">
              <a:lnSpc>
                <a:spcPct val="115000"/>
              </a:lnSpc>
              <a:buNone/>
            </a:pP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1528" y="2743201"/>
            <a:ext cx="6445770" cy="3972392"/>
          </a:xfrm>
          <a:prstGeom prst="rect">
            <a:avLst/>
          </a:prstGeom>
          <a:effectLst>
            <a:outerShdw blurRad="50800" dist="50800" dir="5400000" algn="ctr" rotWithShape="0">
              <a:srgbClr val="000000">
                <a:alpha val="0"/>
              </a:srgbClr>
            </a:outerShdw>
          </a:effectLst>
        </p:spPr>
      </p:pic>
    </p:spTree>
    <p:extLst>
      <p:ext uri="{BB962C8B-B14F-4D97-AF65-F5344CB8AC3E}">
        <p14:creationId xmlns:p14="http://schemas.microsoft.com/office/powerpoint/2010/main" val="407108284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Объект 28"/>
          <p:cNvGraphicFramePr>
            <a:graphicFrameLocks noGrp="1"/>
          </p:cNvGraphicFramePr>
          <p:nvPr>
            <p:ph sz="quarter" idx="13"/>
            <p:extLst>
              <p:ext uri="{D42A27DB-BD31-4B8C-83A1-F6EECF244321}">
                <p14:modId xmlns:p14="http://schemas.microsoft.com/office/powerpoint/2010/main" val="2469403436"/>
              </p:ext>
            </p:extLst>
          </p:nvPr>
        </p:nvGraphicFramePr>
        <p:xfrm>
          <a:off x="824459" y="299803"/>
          <a:ext cx="10268261" cy="59211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618577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Объект 26"/>
          <p:cNvGraphicFramePr>
            <a:graphicFrameLocks noGrp="1"/>
          </p:cNvGraphicFramePr>
          <p:nvPr>
            <p:ph sz="quarter" idx="13"/>
            <p:extLst>
              <p:ext uri="{D42A27DB-BD31-4B8C-83A1-F6EECF244321}">
                <p14:modId xmlns:p14="http://schemas.microsoft.com/office/powerpoint/2010/main" val="4120895058"/>
              </p:ext>
            </p:extLst>
          </p:nvPr>
        </p:nvGraphicFramePr>
        <p:xfrm>
          <a:off x="677862" y="1199214"/>
          <a:ext cx="9590399" cy="48428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0731093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69627" y="614597"/>
            <a:ext cx="10957810" cy="5651292"/>
          </a:xfrm>
          <a:prstGeom prst="rect">
            <a:avLst/>
          </a:prstGeom>
          <a:solidFill>
            <a:schemeClr val="accent4">
              <a:lumMod val="20000"/>
              <a:lumOff val="80000"/>
            </a:schemeClr>
          </a:solidFill>
        </p:spPr>
        <p:txBody>
          <a:bodyPr/>
          <a:lstStyle/>
          <a:p>
            <a:pPr marL="0" indent="0" algn="ctr">
              <a:buNone/>
            </a:pPr>
            <a:r>
              <a:rPr lang="kk-KZ" dirty="0" smtClean="0"/>
              <a:t>Сіздің пікіріңізше шетел азаматтарының елімізден балаларды асырап алуының қандай пайдалы жақтары бар?</a:t>
            </a:r>
          </a:p>
          <a:p>
            <a:pPr marL="0" indent="0" algn="ctr">
              <a:buNone/>
            </a:pPr>
            <a:endParaRPr lang="kk-KZ" dirty="0"/>
          </a:p>
          <a:p>
            <a:pPr marL="0" indent="0" algn="ctr">
              <a:buNone/>
            </a:pPr>
            <a:endParaRPr lang="kk-KZ" dirty="0" smtClean="0"/>
          </a:p>
          <a:p>
            <a:pPr>
              <a:buFont typeface="Wingdings" panose="05000000000000000000" pitchFamily="2" charset="2"/>
              <a:buChar char="q"/>
            </a:pPr>
            <a:r>
              <a:rPr lang="kk-KZ" dirty="0" smtClean="0"/>
              <a:t>Асырап алынған баланың болашағы жақсырақ болуы мүмкін</a:t>
            </a:r>
          </a:p>
          <a:p>
            <a:pPr>
              <a:buFont typeface="Wingdings" panose="05000000000000000000" pitchFamily="2" charset="2"/>
              <a:buChar char="q"/>
            </a:pPr>
            <a:r>
              <a:rPr lang="kk-KZ" dirty="0" smtClean="0"/>
              <a:t>Қазақстанда жетім балалар азаяды</a:t>
            </a:r>
          </a:p>
          <a:p>
            <a:pPr>
              <a:buFont typeface="Wingdings" panose="05000000000000000000" pitchFamily="2" charset="2"/>
              <a:buChar char="q"/>
            </a:pPr>
            <a:r>
              <a:rPr lang="kk-KZ" dirty="0" smtClean="0"/>
              <a:t>Балалар қандай да болсын жанұя табады</a:t>
            </a:r>
          </a:p>
          <a:p>
            <a:pPr>
              <a:buFont typeface="Wingdings" panose="05000000000000000000" pitchFamily="2" charset="2"/>
              <a:buChar char="q"/>
            </a:pPr>
            <a:r>
              <a:rPr lang="kk-KZ" dirty="0" smtClean="0"/>
              <a:t>Балалар ата-ана қамқорлығында болады</a:t>
            </a:r>
          </a:p>
          <a:p>
            <a:pPr>
              <a:buFont typeface="Wingdings" panose="05000000000000000000" pitchFamily="2" charset="2"/>
              <a:buChar char="q"/>
            </a:pPr>
            <a:r>
              <a:rPr lang="kk-KZ" dirty="0" smtClean="0"/>
              <a:t>Сол балаға жоғарғы білім беріп, еуропаның тәрбиесін алады, тіл үйренеді</a:t>
            </a:r>
          </a:p>
          <a:p>
            <a:pPr>
              <a:buFont typeface="Wingdings" panose="05000000000000000000" pitchFamily="2" charset="2"/>
              <a:buChar char="q"/>
            </a:pPr>
            <a:r>
              <a:rPr lang="kk-KZ" dirty="0" smtClean="0"/>
              <a:t>Пайдалы жақтары бар деп ойламаймын</a:t>
            </a:r>
          </a:p>
          <a:p>
            <a:pPr>
              <a:buFont typeface="Wingdings" panose="05000000000000000000" pitchFamily="2" charset="2"/>
              <a:buChar char="q"/>
            </a:pPr>
            <a:endParaRPr lang="kk-KZ" dirty="0" smtClean="0"/>
          </a:p>
          <a:p>
            <a:pPr>
              <a:buFont typeface="Wingdings" panose="05000000000000000000" pitchFamily="2" charset="2"/>
              <a:buChar char="v"/>
            </a:pPr>
            <a:endParaRPr lang="ru-RU" dirty="0"/>
          </a:p>
        </p:txBody>
      </p:sp>
    </p:spTree>
    <p:extLst>
      <p:ext uri="{BB962C8B-B14F-4D97-AF65-F5344CB8AC3E}">
        <p14:creationId xmlns:p14="http://schemas.microsoft.com/office/powerpoint/2010/main" val="3332756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77334" y="704539"/>
            <a:ext cx="11239846" cy="5936104"/>
          </a:xfrm>
          <a:prstGeom prst="rect">
            <a:avLst/>
          </a:prstGeom>
        </p:spPr>
        <p:txBody>
          <a:bodyPr>
            <a:normAutofit/>
          </a:bodyPr>
          <a:lstStyle/>
          <a:p>
            <a:pPr marL="0" lvl="0" indent="0" algn="ctr">
              <a:lnSpc>
                <a:spcPct val="115000"/>
              </a:lnSpc>
              <a:buClr>
                <a:srgbClr val="90C226"/>
              </a:buClr>
              <a:buNone/>
            </a:pPr>
            <a:r>
              <a:rPr lang="kk-KZ" sz="2000"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Сіздің пікіріңізше шетел азаматтарының елімізден балаларды асырап алуының қандай </a:t>
            </a:r>
            <a:r>
              <a:rPr lang="kk-KZ" sz="20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зиянды </a:t>
            </a:r>
            <a:r>
              <a:rPr lang="kk-KZ" sz="2000"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жақтары бар</a:t>
            </a:r>
            <a:r>
              <a:rPr lang="kk-KZ" sz="20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20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ctr">
              <a:lnSpc>
                <a:spcPct val="115000"/>
              </a:lnSpc>
              <a:buClr>
                <a:srgbClr val="90C226"/>
              </a:buClr>
              <a:buNone/>
            </a:pPr>
            <a:endParaRPr lang="en-US" sz="20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endParaRPr>
          </a:p>
          <a:p>
            <a:pPr lvl="0" algn="r">
              <a:lnSpc>
                <a:spcPct val="115000"/>
              </a:lnSpc>
              <a:buClr>
                <a:srgbClr val="90C226"/>
              </a:buClr>
              <a:buFont typeface="Courier New" panose="02070309020205020404" pitchFamily="49" charset="0"/>
              <a:buChar char="o"/>
            </a:pPr>
            <a:r>
              <a:rPr lang="kk-KZ" sz="20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Бала өз елін, өз жерін ұмытады</a:t>
            </a:r>
          </a:p>
          <a:p>
            <a:pPr lvl="0" algn="r">
              <a:lnSpc>
                <a:spcPct val="115000"/>
              </a:lnSpc>
              <a:buClr>
                <a:srgbClr val="90C226"/>
              </a:buClr>
              <a:buFont typeface="Courier New" panose="02070309020205020404" pitchFamily="49" charset="0"/>
              <a:buChar char="o"/>
            </a:pPr>
            <a:r>
              <a:rPr lang="kk-KZ" sz="20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Шетелде халық саны көбейеді, елімізде азаяды</a:t>
            </a:r>
          </a:p>
          <a:p>
            <a:pPr lvl="0" algn="r">
              <a:lnSpc>
                <a:spcPct val="115000"/>
              </a:lnSpc>
              <a:buClr>
                <a:srgbClr val="90C226"/>
              </a:buClr>
              <a:buFont typeface="Courier New" panose="02070309020205020404" pitchFamily="49" charset="0"/>
              <a:buChar char="o"/>
            </a:pPr>
            <a:r>
              <a:rPr lang="kk-KZ" sz="20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Ешқандай</a:t>
            </a:r>
          </a:p>
          <a:p>
            <a:pPr lvl="0" algn="r">
              <a:lnSpc>
                <a:spcPct val="115000"/>
              </a:lnSpc>
              <a:buClr>
                <a:srgbClr val="90C226"/>
              </a:buClr>
              <a:buFont typeface="Courier New" panose="02070309020205020404" pitchFamily="49" charset="0"/>
              <a:buChar char="o"/>
            </a:pPr>
            <a:r>
              <a:rPr lang="kk-KZ" sz="20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Ол жақта не болғанын қадағалай алмай қаламыз</a:t>
            </a:r>
          </a:p>
          <a:p>
            <a:pPr lvl="0" algn="r">
              <a:lnSpc>
                <a:spcPct val="115000"/>
              </a:lnSpc>
              <a:buClr>
                <a:srgbClr val="90C226"/>
              </a:buClr>
              <a:buFont typeface="Courier New" panose="02070309020205020404" pitchFamily="49" charset="0"/>
              <a:buChar char="o"/>
            </a:pPr>
            <a:r>
              <a:rPr lang="kk-KZ" sz="20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Біздің қазақ балалар өз қазақ тілдерін ұмытып тек сол елдің тілінде сөйлейді, салт – дәстүрлерін ұмытады</a:t>
            </a:r>
          </a:p>
          <a:p>
            <a:pPr lvl="0" algn="r">
              <a:lnSpc>
                <a:spcPct val="115000"/>
              </a:lnSpc>
              <a:buClr>
                <a:srgbClr val="90C226"/>
              </a:buClr>
              <a:buFont typeface="Courier New" panose="02070309020205020404" pitchFamily="49" charset="0"/>
              <a:buChar char="o"/>
            </a:pPr>
            <a:r>
              <a:rPr lang="kk-KZ" sz="20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Кейбір жағдайларда балаларға жаман қарым – қатынас жасайды</a:t>
            </a:r>
          </a:p>
          <a:p>
            <a:pPr lvl="0" algn="r">
              <a:lnSpc>
                <a:spcPct val="115000"/>
              </a:lnSpc>
              <a:buClr>
                <a:srgbClr val="90C226"/>
              </a:buClr>
              <a:buFont typeface="Courier New" panose="02070309020205020404" pitchFamily="49" charset="0"/>
              <a:buChar char="o"/>
            </a:pPr>
            <a:r>
              <a:rPr lang="kk-KZ" sz="20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Өзге жағымсыз жақтарға пайдалануы мүмкін баланы</a:t>
            </a:r>
          </a:p>
          <a:p>
            <a:pPr lvl="0" algn="r">
              <a:lnSpc>
                <a:spcPct val="115000"/>
              </a:lnSpc>
              <a:buClr>
                <a:srgbClr val="90C226"/>
              </a:buClr>
              <a:buFont typeface="Courier New" panose="02070309020205020404" pitchFamily="49" charset="0"/>
              <a:buChar char="o"/>
            </a:pPr>
            <a:endParaRPr lang="kk-KZ" sz="2000"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756446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Объект 20"/>
          <p:cNvGraphicFramePr>
            <a:graphicFrameLocks noGrp="1"/>
          </p:cNvGraphicFramePr>
          <p:nvPr>
            <p:ph sz="quarter" idx="13"/>
            <p:extLst>
              <p:ext uri="{D42A27DB-BD31-4B8C-83A1-F6EECF244321}">
                <p14:modId xmlns:p14="http://schemas.microsoft.com/office/powerpoint/2010/main" val="4118147102"/>
              </p:ext>
            </p:extLst>
          </p:nvPr>
        </p:nvGraphicFramePr>
        <p:xfrm>
          <a:off x="992656" y="374755"/>
          <a:ext cx="9470478" cy="62059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6424698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7"/>
          <p:cNvSpPr>
            <a:spLocks noGrp="1"/>
          </p:cNvSpPr>
          <p:nvPr>
            <p:ph sz="quarter" idx="13"/>
          </p:nvPr>
        </p:nvSpPr>
        <p:spPr>
          <a:xfrm>
            <a:off x="179883" y="164892"/>
            <a:ext cx="11632366" cy="6385809"/>
          </a:xfrm>
          <a:prstGeom prst="rect">
            <a:avLst/>
          </a:prstGeom>
          <a:noFill/>
          <a:ln>
            <a:noFill/>
          </a:ln>
        </p:spPr>
        <p:txBody>
          <a:bodyPr>
            <a:normAutofit fontScale="92500" lnSpcReduction="20000"/>
          </a:bodyPr>
          <a:lstStyle/>
          <a:p>
            <a:pPr marL="0" lvl="0" indent="0" algn="ctr">
              <a:lnSpc>
                <a:spcPct val="115000"/>
              </a:lnSpc>
              <a:buClr>
                <a:srgbClr val="90C226"/>
              </a:buClr>
              <a:buNone/>
            </a:pPr>
            <a:r>
              <a:rPr lang="kk-KZ"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Неліктен қарсысыз</a:t>
            </a:r>
            <a:r>
              <a:rPr lang="kk-KZ"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kk-KZ"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қарсы емессіз? (осыған байланысты өз пікіріңіз қандай</a:t>
            </a:r>
            <a:r>
              <a:rPr lang="kk-KZ"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a:t>
            </a:r>
          </a:p>
          <a:p>
            <a:pPr marL="0" lvl="0" indent="0">
              <a:lnSpc>
                <a:spcPct val="115000"/>
              </a:lnSpc>
              <a:buClr>
                <a:srgbClr val="90C226"/>
              </a:buClr>
              <a:buNone/>
            </a:pPr>
            <a:r>
              <a:rPr lang="kk-KZ"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Қарсы емеспін деушілер:</a:t>
            </a:r>
          </a:p>
          <a:p>
            <a:pPr lvl="0">
              <a:lnSpc>
                <a:spcPct val="115000"/>
              </a:lnSpc>
              <a:buClr>
                <a:srgbClr val="90C226"/>
              </a:buClr>
              <a:buFont typeface="Wingdings" panose="05000000000000000000" pitchFamily="2" charset="2"/>
              <a:buChar char="ü"/>
            </a:pPr>
            <a:r>
              <a:rPr lang="kk-KZ"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Өзінің отбасы болады, жетім болуды ұмытады</a:t>
            </a:r>
          </a:p>
          <a:p>
            <a:pPr lvl="0">
              <a:lnSpc>
                <a:spcPct val="115000"/>
              </a:lnSpc>
              <a:buClr>
                <a:srgbClr val="90C226"/>
              </a:buClr>
              <a:buFont typeface="Wingdings" panose="05000000000000000000" pitchFamily="2" charset="2"/>
              <a:buChar char="ü"/>
            </a:pPr>
            <a:r>
              <a:rPr lang="kk-KZ"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Жетімдер азаяды</a:t>
            </a:r>
          </a:p>
          <a:p>
            <a:pPr lvl="0">
              <a:lnSpc>
                <a:spcPct val="115000"/>
              </a:lnSpc>
              <a:buClr>
                <a:srgbClr val="90C226"/>
              </a:buClr>
              <a:buFont typeface="Wingdings" panose="05000000000000000000" pitchFamily="2" charset="2"/>
              <a:buChar char="ü"/>
            </a:pPr>
            <a:r>
              <a:rPr lang="kk-KZ"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Мүмкіншіліктер көп болады</a:t>
            </a:r>
          </a:p>
          <a:p>
            <a:pPr lvl="0">
              <a:lnSpc>
                <a:spcPct val="115000"/>
              </a:lnSpc>
              <a:buClr>
                <a:srgbClr val="90C226"/>
              </a:buClr>
              <a:buFont typeface="Wingdings" panose="05000000000000000000" pitchFamily="2" charset="2"/>
              <a:buChar char="ü"/>
            </a:pPr>
            <a:r>
              <a:rPr lang="kk-KZ"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Балалар отбасында тәрбиеленгені жақсы</a:t>
            </a:r>
          </a:p>
          <a:p>
            <a:pPr lvl="0">
              <a:lnSpc>
                <a:spcPct val="115000"/>
              </a:lnSpc>
              <a:buClr>
                <a:srgbClr val="90C226"/>
              </a:buClr>
              <a:buFont typeface="Wingdings" panose="05000000000000000000" pitchFamily="2" charset="2"/>
              <a:buChar char="ü"/>
            </a:pPr>
            <a:r>
              <a:rPr lang="kk-KZ"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Біздің адамдар бере алмаған білімді, жақсы өмірді сыйлайды</a:t>
            </a:r>
          </a:p>
          <a:p>
            <a:pPr lvl="0">
              <a:lnSpc>
                <a:spcPct val="115000"/>
              </a:lnSpc>
              <a:buClr>
                <a:srgbClr val="90C226"/>
              </a:buClr>
              <a:buFont typeface="Wingdings" panose="05000000000000000000" pitchFamily="2" charset="2"/>
              <a:buChar char="ü"/>
            </a:pPr>
            <a:r>
              <a:rPr lang="kk-KZ"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Біздің елде бала асырап алу көбінің қолынан келе бермейді</a:t>
            </a:r>
          </a:p>
          <a:p>
            <a:pPr lvl="0">
              <a:lnSpc>
                <a:spcPct val="115000"/>
              </a:lnSpc>
              <a:buClr>
                <a:srgbClr val="90C226"/>
              </a:buClr>
              <a:buFont typeface="Wingdings" panose="05000000000000000000" pitchFamily="2" charset="2"/>
              <a:buChar char="ü"/>
            </a:pPr>
            <a:r>
              <a:rPr lang="kk-KZ"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Материалдық қиыншылық көрмейді</a:t>
            </a:r>
          </a:p>
          <a:p>
            <a:pPr marL="0" lvl="0" indent="0" algn="r">
              <a:lnSpc>
                <a:spcPct val="115000"/>
              </a:lnSpc>
              <a:buClr>
                <a:srgbClr val="90C226"/>
              </a:buClr>
              <a:buNone/>
            </a:pPr>
            <a:r>
              <a:rPr lang="kk-KZ"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Қарсымын деушілер</a:t>
            </a:r>
            <a:r>
              <a:rPr lang="kk-KZ"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a:t>
            </a:r>
          </a:p>
          <a:p>
            <a:pPr algn="r">
              <a:lnSpc>
                <a:spcPct val="115000"/>
              </a:lnSpc>
              <a:buClr>
                <a:srgbClr val="90C226"/>
              </a:buClr>
              <a:buFont typeface="Wingdings" panose="05000000000000000000" pitchFamily="2" charset="2"/>
              <a:buChar char="Ø"/>
            </a:pPr>
            <a:r>
              <a:rPr lang="kk-KZ" dirty="0" smtClean="0">
                <a:solidFill>
                  <a:schemeClr val="accent4"/>
                </a:solidFill>
                <a:latin typeface="Times New Roman" panose="02020603050405020304" pitchFamily="18" charset="0"/>
                <a:ea typeface="Calibri" panose="020F0502020204030204" pitchFamily="34" charset="0"/>
                <a:cs typeface="Times New Roman" panose="02020603050405020304" pitchFamily="18" charset="0"/>
              </a:rPr>
              <a:t>Өз қандастарының ортасында өскені жақсы болар еді</a:t>
            </a:r>
          </a:p>
          <a:p>
            <a:pPr algn="r">
              <a:lnSpc>
                <a:spcPct val="115000"/>
              </a:lnSpc>
              <a:buClr>
                <a:srgbClr val="90C226"/>
              </a:buClr>
              <a:buFont typeface="Wingdings" panose="05000000000000000000" pitchFamily="2" charset="2"/>
              <a:buChar char="Ø"/>
            </a:pPr>
            <a:r>
              <a:rPr lang="kk-KZ" dirty="0" smtClean="0">
                <a:solidFill>
                  <a:schemeClr val="accent4"/>
                </a:solidFill>
                <a:latin typeface="Times New Roman" panose="02020603050405020304" pitchFamily="18" charset="0"/>
                <a:ea typeface="Calibri" panose="020F0502020204030204" pitchFamily="34" charset="0"/>
                <a:cs typeface="Times New Roman" panose="02020603050405020304" pitchFamily="18" charset="0"/>
              </a:rPr>
              <a:t>Оларға өз еліндегі балаларындай қарамайды</a:t>
            </a:r>
          </a:p>
          <a:p>
            <a:pPr algn="r">
              <a:lnSpc>
                <a:spcPct val="115000"/>
              </a:lnSpc>
              <a:buClr>
                <a:srgbClr val="90C226"/>
              </a:buClr>
              <a:buFont typeface="Wingdings" panose="05000000000000000000" pitchFamily="2" charset="2"/>
              <a:buChar char="Ø"/>
            </a:pPr>
            <a:r>
              <a:rPr lang="kk-KZ" dirty="0" smtClean="0">
                <a:solidFill>
                  <a:schemeClr val="accent4"/>
                </a:solidFill>
                <a:latin typeface="Times New Roman" panose="02020603050405020304" pitchFamily="18" charset="0"/>
                <a:ea typeface="Calibri" panose="020F0502020204030204" pitchFamily="34" charset="0"/>
                <a:cs typeface="Times New Roman" panose="02020603050405020304" pitchFamily="18" charset="0"/>
              </a:rPr>
              <a:t>Өз халқымыз көп емес шетелге балаларды асырап алуға берсек халқымыз азая бермек. Бала халқымыздың болашағы</a:t>
            </a:r>
          </a:p>
          <a:p>
            <a:pPr algn="r">
              <a:lnSpc>
                <a:spcPct val="115000"/>
              </a:lnSpc>
              <a:buClr>
                <a:srgbClr val="90C226"/>
              </a:buClr>
              <a:buFont typeface="Wingdings" panose="05000000000000000000" pitchFamily="2" charset="2"/>
              <a:buChar char="Ø"/>
            </a:pPr>
            <a:r>
              <a:rPr lang="kk-KZ" dirty="0" smtClean="0">
                <a:solidFill>
                  <a:schemeClr val="accent4"/>
                </a:solidFill>
                <a:latin typeface="Times New Roman" panose="02020603050405020304" pitchFamily="18" charset="0"/>
                <a:ea typeface="Calibri" panose="020F0502020204030204" pitchFamily="34" charset="0"/>
                <a:cs typeface="Times New Roman" panose="02020603050405020304" pitchFamily="18" charset="0"/>
              </a:rPr>
              <a:t>Шетелге алып кетіп жатқан қазақ балаларының жағдайы бізге белгісіз. Мүмкін қазақ баласы деп жұмысқа салатын шығар</a:t>
            </a:r>
          </a:p>
          <a:p>
            <a:pPr>
              <a:lnSpc>
                <a:spcPct val="115000"/>
              </a:lnSpc>
              <a:buClr>
                <a:srgbClr val="90C226"/>
              </a:buClr>
              <a:buFont typeface="Wingdings" panose="05000000000000000000" pitchFamily="2" charset="2"/>
              <a:buChar char="Ø"/>
            </a:pPr>
            <a:endParaRPr lang="kk-KZ" dirty="0" smtClean="0">
              <a:solidFill>
                <a:schemeClr val="accent4"/>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nSpc>
                <a:spcPct val="115000"/>
              </a:lnSpc>
              <a:buClr>
                <a:srgbClr val="90C226"/>
              </a:buClr>
              <a:buNone/>
            </a:pPr>
            <a:endParaRPr lang="ru-RU"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80048216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0918" y="119921"/>
            <a:ext cx="5456419" cy="5246558"/>
          </a:xfrm>
          <a:prstGeom prst="rect">
            <a:avLst/>
          </a:prstGeom>
          <a:effectLst>
            <a:outerShdw blurRad="50800" dist="50800" dir="5400000" sx="1000" sy="1000" algn="ctr" rotWithShape="0">
              <a:srgbClr val="000000">
                <a:alpha val="0"/>
              </a:srgbClr>
            </a:outerShdw>
          </a:effectLst>
        </p:spPr>
      </p:pic>
      <p:sp>
        <p:nvSpPr>
          <p:cNvPr id="3" name="Объект 2"/>
          <p:cNvSpPr>
            <a:spLocks noGrp="1"/>
          </p:cNvSpPr>
          <p:nvPr>
            <p:ph type="subTitle" idx="1"/>
          </p:nvPr>
        </p:nvSpPr>
        <p:spPr>
          <a:xfrm>
            <a:off x="1900914" y="5486401"/>
            <a:ext cx="8689976" cy="1371599"/>
          </a:xfrm>
        </p:spPr>
        <p:txBody>
          <a:bodyPr/>
          <a:lstStyle/>
          <a:p>
            <a:pPr marL="0" indent="0">
              <a:buNone/>
            </a:pPr>
            <a:r>
              <a:rPr lang="kk-KZ" sz="19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Біздің</a:t>
            </a:r>
            <a:r>
              <a:rPr lang="en-US" sz="19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19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зерттеудің қорытындысы бойынша, </a:t>
            </a:r>
            <a:r>
              <a:rPr lang="kk-KZ" sz="19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жастар, үлкен және ересек адамдар да шетел азаматтарының қазақ балаларын асырап алуына көбінде қарсы еместігін көрсетті</a:t>
            </a:r>
            <a:endParaRPr lang="ru-RU" dirty="0">
              <a:solidFill>
                <a:schemeClr val="tx1"/>
              </a:solidFill>
            </a:endParaRPr>
          </a:p>
        </p:txBody>
      </p:sp>
      <p:pic>
        <p:nvPicPr>
          <p:cNvPr id="13" name="Рисунок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832" y="119921"/>
            <a:ext cx="5846164" cy="5126636"/>
          </a:xfrm>
          <a:prstGeom prst="rect">
            <a:avLst/>
          </a:prstGeom>
        </p:spPr>
      </p:pic>
    </p:spTree>
    <p:extLst>
      <p:ext uri="{BB962C8B-B14F-4D97-AF65-F5344CB8AC3E}">
        <p14:creationId xmlns:p14="http://schemas.microsoft.com/office/powerpoint/2010/main" val="32570804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Объект 3"/>
          <p:cNvSpPr>
            <a:spLocks noGrp="1"/>
          </p:cNvSpPr>
          <p:nvPr>
            <p:ph sz="quarter" idx="13"/>
          </p:nvPr>
        </p:nvSpPr>
        <p:spPr>
          <a:xfrm>
            <a:off x="973735" y="254834"/>
            <a:ext cx="10363826" cy="5546359"/>
          </a:xfrm>
          <a:prstGeom prst="cloudCallout">
            <a:avLst/>
          </a:prstGeom>
          <a:solidFill>
            <a:schemeClr val="tx2">
              <a:lumMod val="60000"/>
              <a:lumOff val="40000"/>
            </a:schemeClr>
          </a:solidFill>
          <a:ln>
            <a:solidFill>
              <a:schemeClr val="accent3">
                <a:lumMod val="60000"/>
                <a:lumOff val="40000"/>
              </a:schemeClr>
            </a:solidFill>
          </a:ln>
        </p:spPr>
        <p:style>
          <a:lnRef idx="2">
            <a:schemeClr val="accent6"/>
          </a:lnRef>
          <a:fillRef idx="1">
            <a:schemeClr val="lt1"/>
          </a:fillRef>
          <a:effectRef idx="0">
            <a:schemeClr val="accent6"/>
          </a:effectRef>
          <a:fontRef idx="minor">
            <a:schemeClr val="dk1"/>
          </a:fontRef>
        </p:style>
        <p:txBody>
          <a:bodyPr anchor="ctr">
            <a:normAutofit/>
          </a:bodyPr>
          <a:lstStyle/>
          <a:p>
            <a:pPr marL="0" indent="0" algn="ctr" fontAlgn="auto">
              <a:spcBef>
                <a:spcPts val="0"/>
              </a:spcBef>
              <a:spcAft>
                <a:spcPts val="0"/>
              </a:spcAft>
              <a:buNone/>
              <a:defRPr/>
            </a:pPr>
            <a:r>
              <a:rPr lang="kk-KZ" sz="6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lumMod val="75000"/>
                  </a:schemeClr>
                </a:solidFill>
                <a:effectLst>
                  <a:outerShdw blurRad="50800" dist="40000" dir="5400000" algn="tl" rotWithShape="0">
                    <a:srgbClr val="000000">
                      <a:shade val="5000"/>
                      <a:satMod val="120000"/>
                      <a:alpha val="33000"/>
                    </a:srgbClr>
                  </a:outerShdw>
                </a:effectLst>
              </a:rPr>
              <a:t>Назарларыңызға рахмет !</a:t>
            </a:r>
            <a:endParaRPr lang="ru-RU" sz="60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lumMod val="75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2861598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4">
                                            <p:bg/>
                                          </p:spTgt>
                                        </p:tgtEl>
                                      </p:cBhvr>
                                    </p:animEffect>
                                    <p:set>
                                      <p:cBhvr>
                                        <p:cTn id="7" dur="1" fill="hold">
                                          <p:stCondLst>
                                            <p:cond delay="1999"/>
                                          </p:stCondLst>
                                        </p:cTn>
                                        <p:tgtEl>
                                          <p:spTgt spid="4">
                                            <p:bg/>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6" presetClass="exit" presetSubtype="32" fill="hold" grpId="0" nodeType="clickEffect">
                                  <p:stCondLst>
                                    <p:cond delay="0"/>
                                  </p:stCondLst>
                                  <p:childTnLst>
                                    <p:animEffect transition="out" filter="circle(out)">
                                      <p:cBhvr>
                                        <p:cTn id="11" dur="2000"/>
                                        <p:tgtEl>
                                          <p:spTgt spid="4">
                                            <p:txEl>
                                              <p:pRg st="0" end="0"/>
                                            </p:txEl>
                                          </p:spTgt>
                                        </p:tgtEl>
                                      </p:cBhvr>
                                    </p:animEffect>
                                    <p:set>
                                      <p:cBhvr>
                                        <p:cTn id="12" dur="1" fill="hold">
                                          <p:stCondLst>
                                            <p:cond delay="1999"/>
                                          </p:stCondLst>
                                        </p:cTn>
                                        <p:tgtEl>
                                          <p:spTgt spid="4">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theme/theme1.xml><?xml version="1.0" encoding="utf-8"?>
<a:theme xmlns:a="http://schemas.openxmlformats.org/drawingml/2006/main" name="Капля">
  <a:themeElements>
    <a:clrScheme name="Капля">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Капля">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апля">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TC104033925[[fn=Капля]]</Template>
  <TotalTime>2474</TotalTime>
  <Words>789</Words>
  <Application>Microsoft Office PowerPoint</Application>
  <PresentationFormat>Широкоэкранный</PresentationFormat>
  <Paragraphs>95</Paragraphs>
  <Slides>24</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24</vt:i4>
      </vt:variant>
    </vt:vector>
  </HeadingPairs>
  <TitlesOfParts>
    <vt:vector size="33" baseType="lpstr">
      <vt:lpstr>Arial</vt:lpstr>
      <vt:lpstr>Calibri</vt:lpstr>
      <vt:lpstr>Courier New</vt:lpstr>
      <vt:lpstr>KZ Times New Roman</vt:lpstr>
      <vt:lpstr>Symbol</vt:lpstr>
      <vt:lpstr>Times New Roman</vt:lpstr>
      <vt:lpstr>Tw Cen MT</vt:lpstr>
      <vt:lpstr>Wingdings</vt:lpstr>
      <vt:lpstr>Капля</vt:lpstr>
      <vt:lpstr> ҚАЗАҚСТАНДАҒЫ ЖЕТІМ БАЛАЛАРДЫ   ШЕТЕЛ АЗАМАТТАРЫНЫҢ АСЫРАП АЛУЫ </vt:lpstr>
      <vt:lpstr>Презентация PowerPoint</vt:lpstr>
      <vt:lpstr>Әлемдік жағдай бойынша, шетелдіктер бала асырап алуға аттанатын елдердің тізімі</vt:lpstr>
      <vt:lpstr>Жылына 800-ден астам бала Қазақстаннан асырап алынады</vt:lpstr>
      <vt:lpstr>Бірі сәбилерімізді шетел азаматтарына асырауға беруді жөн көрсе, енді біреулері мүлде қарсылық келтіреді. </vt:lpstr>
      <vt:lpstr>Жанар Байсемізова (тележурналист)</vt:lpstr>
      <vt:lpstr>Мұртаза Бұлұтай    (белгілі дінтанушы, мәдениеттанушы )   </vt:lpstr>
      <vt:lpstr>Презентация PowerPoint</vt:lpstr>
      <vt:lpstr>Презентация PowerPoint</vt:lpstr>
      <vt:lpstr>Презентация PowerPoint</vt:lpstr>
      <vt:lpstr>Зерттеуге қатысқандар: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ҚАЗАҚСТАНДАҒЫ ЖЕТІМ БАЛАЛАРДЫ   ШЕТЕЛ АЗАМАТТАРЫНЫҢ АСЫРАП АЛУЫ</dc:title>
  <dc:creator>RePack by SPecialiST</dc:creator>
  <cp:lastModifiedBy>RePack by SPecialiST</cp:lastModifiedBy>
  <cp:revision>65</cp:revision>
  <dcterms:created xsi:type="dcterms:W3CDTF">2014-04-03T17:09:48Z</dcterms:created>
  <dcterms:modified xsi:type="dcterms:W3CDTF">2014-04-07T07:40:28Z</dcterms:modified>
</cp:coreProperties>
</file>